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9.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1.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2" r:id="rId2"/>
    <p:sldMasterId id="2147483716" r:id="rId3"/>
    <p:sldMasterId id="2147483719" r:id="rId4"/>
    <p:sldMasterId id="2147483707" r:id="rId5"/>
    <p:sldMasterId id="2147483702" r:id="rId6"/>
    <p:sldMasterId id="2147483741" r:id="rId7"/>
    <p:sldMasterId id="2147483746" r:id="rId8"/>
    <p:sldMasterId id="2147483750" r:id="rId9"/>
    <p:sldMasterId id="2147483753" r:id="rId10"/>
    <p:sldMasterId id="2147483760" r:id="rId11"/>
    <p:sldMasterId id="2147483767" r:id="rId12"/>
  </p:sldMasterIdLst>
  <p:notesMasterIdLst>
    <p:notesMasterId r:id="rId97"/>
  </p:notesMasterIdLst>
  <p:sldIdLst>
    <p:sldId id="304" r:id="rId13"/>
    <p:sldId id="480" r:id="rId14"/>
    <p:sldId id="321" r:id="rId15"/>
    <p:sldId id="368" r:id="rId16"/>
    <p:sldId id="359" r:id="rId17"/>
    <p:sldId id="367" r:id="rId18"/>
    <p:sldId id="452" r:id="rId19"/>
    <p:sldId id="453" r:id="rId20"/>
    <p:sldId id="366" r:id="rId21"/>
    <p:sldId id="473" r:id="rId22"/>
    <p:sldId id="468" r:id="rId23"/>
    <p:sldId id="475" r:id="rId24"/>
    <p:sldId id="476" r:id="rId25"/>
    <p:sldId id="293" r:id="rId26"/>
    <p:sldId id="477" r:id="rId27"/>
    <p:sldId id="294" r:id="rId28"/>
    <p:sldId id="309" r:id="rId29"/>
    <p:sldId id="464" r:id="rId30"/>
    <p:sldId id="462" r:id="rId31"/>
    <p:sldId id="365" r:id="rId32"/>
    <p:sldId id="261" r:id="rId33"/>
    <p:sldId id="262" r:id="rId34"/>
    <p:sldId id="263" r:id="rId35"/>
    <p:sldId id="310" r:id="rId36"/>
    <p:sldId id="288" r:id="rId37"/>
    <p:sldId id="265" r:id="rId38"/>
    <p:sldId id="266" r:id="rId39"/>
    <p:sldId id="267" r:id="rId40"/>
    <p:sldId id="289" r:id="rId41"/>
    <p:sldId id="268" r:id="rId42"/>
    <p:sldId id="269" r:id="rId43"/>
    <p:sldId id="454" r:id="rId44"/>
    <p:sldId id="272" r:id="rId45"/>
    <p:sldId id="273" r:id="rId46"/>
    <p:sldId id="370" r:id="rId47"/>
    <p:sldId id="277" r:id="rId48"/>
    <p:sldId id="364" r:id="rId49"/>
    <p:sldId id="290" r:id="rId50"/>
    <p:sldId id="292" r:id="rId51"/>
    <p:sldId id="347" r:id="rId52"/>
    <p:sldId id="349" r:id="rId53"/>
    <p:sldId id="371" r:id="rId54"/>
    <p:sldId id="395" r:id="rId55"/>
    <p:sldId id="306" r:id="rId56"/>
    <p:sldId id="402" r:id="rId57"/>
    <p:sldId id="412" r:id="rId58"/>
    <p:sldId id="413" r:id="rId59"/>
    <p:sldId id="419" r:id="rId60"/>
    <p:sldId id="430" r:id="rId61"/>
    <p:sldId id="363" r:id="rId62"/>
    <p:sldId id="258" r:id="rId63"/>
    <p:sldId id="259" r:id="rId64"/>
    <p:sldId id="431" r:id="rId65"/>
    <p:sldId id="264" r:id="rId66"/>
    <p:sldId id="296" r:id="rId67"/>
    <p:sldId id="303" r:id="rId68"/>
    <p:sldId id="302" r:id="rId69"/>
    <p:sldId id="432" r:id="rId70"/>
    <p:sldId id="433" r:id="rId71"/>
    <p:sldId id="434" r:id="rId72"/>
    <p:sldId id="435" r:id="rId73"/>
    <p:sldId id="299" r:id="rId74"/>
    <p:sldId id="436" r:id="rId75"/>
    <p:sldId id="362" r:id="rId76"/>
    <p:sldId id="345" r:id="rId77"/>
    <p:sldId id="330" r:id="rId78"/>
    <p:sldId id="438" r:id="rId79"/>
    <p:sldId id="439" r:id="rId80"/>
    <p:sldId id="437" r:id="rId81"/>
    <p:sldId id="348" r:id="rId82"/>
    <p:sldId id="332" r:id="rId83"/>
    <p:sldId id="440" r:id="rId84"/>
    <p:sldId id="331" r:id="rId85"/>
    <p:sldId id="340" r:id="rId86"/>
    <p:sldId id="455" r:id="rId87"/>
    <p:sldId id="442" r:id="rId88"/>
    <p:sldId id="443" r:id="rId89"/>
    <p:sldId id="445" r:id="rId90"/>
    <p:sldId id="447" r:id="rId91"/>
    <p:sldId id="448" r:id="rId92"/>
    <p:sldId id="450" r:id="rId93"/>
    <p:sldId id="284" r:id="rId94"/>
    <p:sldId id="444" r:id="rId95"/>
    <p:sldId id="285"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4E5F"/>
    <a:srgbClr val="873245"/>
    <a:srgbClr val="B11B39"/>
    <a:srgbClr val="CB4F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2" autoAdjust="0"/>
    <p:restoredTop sz="90834" autoAdjust="0"/>
  </p:normalViewPr>
  <p:slideViewPr>
    <p:cSldViewPr snapToGrid="0">
      <p:cViewPr varScale="1">
        <p:scale>
          <a:sx n="103" d="100"/>
          <a:sy n="103" d="100"/>
        </p:scale>
        <p:origin x="1608" y="11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7CD4-102D-4562-8A8A-0F3AA4322B08}" type="datetimeFigureOut">
              <a:rPr lang="fr-FR" smtClean="0"/>
              <a:t>18/09/2021</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FECDE-5C3A-46BB-87B3-2C5BD980BCED}" type="slidenum">
              <a:rPr lang="fr-FR" smtClean="0"/>
              <a:t>‹#›</a:t>
            </a:fld>
            <a:endParaRPr lang="fr-FR"/>
          </a:p>
        </p:txBody>
      </p:sp>
    </p:spTree>
    <p:extLst>
      <p:ext uri="{BB962C8B-B14F-4D97-AF65-F5344CB8AC3E}">
        <p14:creationId xmlns:p14="http://schemas.microsoft.com/office/powerpoint/2010/main" val="231778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1BE24E-C8B2-4591-9226-176DA9B302FF}" type="slidenum">
              <a:rPr lang="en-GB" smtClean="0"/>
              <a:t>11</a:t>
            </a:fld>
            <a:endParaRPr lang="en-GB"/>
          </a:p>
        </p:txBody>
      </p:sp>
    </p:spTree>
    <p:extLst>
      <p:ext uri="{BB962C8B-B14F-4D97-AF65-F5344CB8AC3E}">
        <p14:creationId xmlns:p14="http://schemas.microsoft.com/office/powerpoint/2010/main" val="1500103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a dividend ever appear in the income statement ?</a:t>
            </a:r>
          </a:p>
        </p:txBody>
      </p:sp>
      <p:sp>
        <p:nvSpPr>
          <p:cNvPr id="4" name="Slide Number Placeholder 3"/>
          <p:cNvSpPr>
            <a:spLocks noGrp="1"/>
          </p:cNvSpPr>
          <p:nvPr>
            <p:ph type="sldNum" sz="quarter" idx="5"/>
          </p:nvPr>
        </p:nvSpPr>
        <p:spPr/>
        <p:txBody>
          <a:bodyPr/>
          <a:lstStyle/>
          <a:p>
            <a:fld id="{E47FECDE-5C3A-46BB-87B3-2C5BD980BCED}" type="slidenum">
              <a:rPr lang="fr-FR" smtClean="0"/>
              <a:t>49</a:t>
            </a:fld>
            <a:endParaRPr lang="fr-FR"/>
          </a:p>
        </p:txBody>
      </p:sp>
    </p:spTree>
    <p:extLst>
      <p:ext uri="{BB962C8B-B14F-4D97-AF65-F5344CB8AC3E}">
        <p14:creationId xmlns:p14="http://schemas.microsoft.com/office/powerpoint/2010/main" val="1243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Tie this to a discussion of finance &amp; valuation.</a:t>
            </a:r>
            <a:br>
              <a:rPr lang="en-GB" dirty="0"/>
            </a:br>
            <a:r>
              <a:rPr lang="en-GB" dirty="0"/>
              <a:t>Think about how finance professionals value a company using a FCF model: the forecasts is usually primarily driven by a growth rate.</a:t>
            </a:r>
            <a:br>
              <a:rPr lang="en-GB" dirty="0"/>
            </a:br>
            <a:r>
              <a:rPr lang="en-GB" dirty="0"/>
              <a:t>They can’t come up with forecast forever, so at some point they use a perpetuity to calculate the Continuing Value or Terminal Value.</a:t>
            </a:r>
          </a:p>
          <a:p>
            <a:r>
              <a:rPr lang="en-GB" dirty="0"/>
              <a:t>But if non-recurring items are included in the base figures that they are forecasting &amp; calculating perpetuities with – this will result an inaccurate valuation.</a:t>
            </a:r>
          </a:p>
          <a:p>
            <a:r>
              <a:rPr lang="en-GB" dirty="0"/>
              <a:t>Because it is assuming the non-recurring item continues each year over the forecast period.</a:t>
            </a:r>
          </a:p>
        </p:txBody>
      </p:sp>
      <p:sp>
        <p:nvSpPr>
          <p:cNvPr id="4" name="Slide Number Placeholder 3"/>
          <p:cNvSpPr>
            <a:spLocks noGrp="1"/>
          </p:cNvSpPr>
          <p:nvPr>
            <p:ph type="sldNum" sz="quarter" idx="5"/>
          </p:nvPr>
        </p:nvSpPr>
        <p:spPr/>
        <p:txBody>
          <a:bodyPr/>
          <a:lstStyle/>
          <a:p>
            <a:fld id="{3B4095F2-AE23-4713-A0FB-55A60047753D}" type="slidenum">
              <a:rPr lang="en-GB" smtClean="0"/>
              <a:t>57</a:t>
            </a:fld>
            <a:endParaRPr lang="en-GB"/>
          </a:p>
        </p:txBody>
      </p:sp>
    </p:spTree>
    <p:extLst>
      <p:ext uri="{BB962C8B-B14F-4D97-AF65-F5344CB8AC3E}">
        <p14:creationId xmlns:p14="http://schemas.microsoft.com/office/powerpoint/2010/main" val="286738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E47FECDE-5C3A-46BB-87B3-2C5BD980BCED}" type="slidenum">
              <a:rPr lang="fr-FR" smtClean="0"/>
              <a:t>76</a:t>
            </a:fld>
            <a:endParaRPr lang="fr-FR"/>
          </a:p>
        </p:txBody>
      </p:sp>
    </p:spTree>
    <p:extLst>
      <p:ext uri="{BB962C8B-B14F-4D97-AF65-F5344CB8AC3E}">
        <p14:creationId xmlns:p14="http://schemas.microsoft.com/office/powerpoint/2010/main" val="20618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541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0045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3733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GB" dirty="0"/>
              <a:t>https://www.wsj.com/articles/how-germanys-sec-dismissed-a-decade-of-warnings-about-wirecard-11594907212</a:t>
            </a:r>
            <a:endParaRPr dirty="0"/>
          </a:p>
        </p:txBody>
      </p:sp>
    </p:spTree>
    <p:extLst>
      <p:ext uri="{BB962C8B-B14F-4D97-AF65-F5344CB8AC3E}">
        <p14:creationId xmlns:p14="http://schemas.microsoft.com/office/powerpoint/2010/main" val="427808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21493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cs typeface="Arial" panose="020B0604020202020204" pitchFamily="34" charset="0"/>
              </a:rPr>
              <a:t>Enhancing characteristics enhance usefulness of info that is relevant and faithfully represented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Enhancing characteristics (individually or as a group) can’t make info useful if it is irrelevant or not faithfully represented</a:t>
            </a:r>
          </a:p>
        </p:txBody>
      </p:sp>
      <p:sp>
        <p:nvSpPr>
          <p:cNvPr id="4" name="Slide Number Placeholder 3"/>
          <p:cNvSpPr>
            <a:spLocks noGrp="1"/>
          </p:cNvSpPr>
          <p:nvPr>
            <p:ph type="sldNum" sz="quarter" idx="5"/>
          </p:nvPr>
        </p:nvSpPr>
        <p:spPr/>
        <p:txBody>
          <a:bodyPr/>
          <a:lstStyle/>
          <a:p>
            <a:fld id="{FAA27A50-5405-4084-BEE8-4D434265E8B7}" type="slidenum">
              <a:rPr lang="en-GB" smtClean="0"/>
              <a:t>40</a:t>
            </a:fld>
            <a:endParaRPr lang="en-GB"/>
          </a:p>
        </p:txBody>
      </p:sp>
    </p:spTree>
    <p:extLst>
      <p:ext uri="{BB962C8B-B14F-4D97-AF65-F5344CB8AC3E}">
        <p14:creationId xmlns:p14="http://schemas.microsoft.com/office/powerpoint/2010/main" val="29897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A27A50-5405-4084-BEE8-4D434265E8B7}" type="slidenum">
              <a:rPr lang="en-GB" smtClean="0"/>
              <a:t>46</a:t>
            </a:fld>
            <a:endParaRPr lang="en-GB"/>
          </a:p>
        </p:txBody>
      </p:sp>
    </p:spTree>
    <p:extLst>
      <p:ext uri="{BB962C8B-B14F-4D97-AF65-F5344CB8AC3E}">
        <p14:creationId xmlns:p14="http://schemas.microsoft.com/office/powerpoint/2010/main" val="2748073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A27A50-5405-4084-BEE8-4D434265E8B7}" type="slidenum">
              <a:rPr lang="en-GB" smtClean="0"/>
              <a:t>47</a:t>
            </a:fld>
            <a:endParaRPr lang="en-GB"/>
          </a:p>
        </p:txBody>
      </p:sp>
    </p:spTree>
    <p:extLst>
      <p:ext uri="{BB962C8B-B14F-4D97-AF65-F5344CB8AC3E}">
        <p14:creationId xmlns:p14="http://schemas.microsoft.com/office/powerpoint/2010/main" val="139250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AC897-24B6-4D0B-A5AC-40927E4166B7}"/>
              </a:ext>
            </a:extLst>
          </p:cNvPr>
          <p:cNvSpPr>
            <a:spLocks noGrp="1"/>
          </p:cNvSpPr>
          <p:nvPr>
            <p:ph type="title" hasCustomPrompt="1"/>
          </p:nvPr>
        </p:nvSpPr>
        <p:spPr/>
        <p:txBody>
          <a:bodyPr>
            <a:noAutofit/>
          </a:bodyPr>
          <a:lstStyle>
            <a:lvl1pPr>
              <a:defRPr/>
            </a:lvl1pPr>
          </a:lstStyle>
          <a:p>
            <a:r>
              <a:rPr lang="fr-FR" dirty="0"/>
              <a:t>Titre du chapitre</a:t>
            </a:r>
          </a:p>
        </p:txBody>
      </p:sp>
      <p:sp>
        <p:nvSpPr>
          <p:cNvPr id="6" name="Espace réservé du texte 6">
            <a:extLst>
              <a:ext uri="{FF2B5EF4-FFF2-40B4-BE49-F238E27FC236}">
                <a16:creationId xmlns:a16="http://schemas.microsoft.com/office/drawing/2014/main" id="{97FFA61D-1C7E-4B2C-A014-741379EE8754}"/>
              </a:ext>
            </a:extLst>
          </p:cNvPr>
          <p:cNvSpPr>
            <a:spLocks noGrp="1"/>
          </p:cNvSpPr>
          <p:nvPr>
            <p:ph type="body" sz="quarter" idx="13" hasCustomPrompt="1"/>
          </p:nvPr>
        </p:nvSpPr>
        <p:spPr>
          <a:xfrm>
            <a:off x="432000" y="1234655"/>
            <a:ext cx="8280000" cy="4605427"/>
          </a:xfrm>
        </p:spPr>
        <p:txBody>
          <a:bodyPr>
            <a:noAutofit/>
          </a:bodyPr>
          <a:lstStyle>
            <a:lvl1pPr>
              <a:defRPr/>
            </a:lvl1pPr>
            <a:lvl3pPr>
              <a:defRPr baseline="0">
                <a:solidFill>
                  <a:schemeClr val="accent2"/>
                </a:solidFill>
              </a:defRPr>
            </a:lvl3pPr>
            <a:lvl4pPr>
              <a:defRPr/>
            </a:lvl4pPr>
            <a:lvl5pPr>
              <a:defRPr/>
            </a:lvl5pPr>
            <a:lvl7pPr>
              <a:defRPr/>
            </a:lvl7pPr>
            <a:lvl8pPr>
              <a:defRPr/>
            </a:lvl8pPr>
            <a:lvl9pPr indent="-180000">
              <a:defRPr/>
            </a:lvl9pPr>
          </a:lstStyle>
          <a:p>
            <a:pPr lvl="2"/>
            <a:r>
              <a:rPr lang="fr-FR" dirty="0"/>
              <a:t>3. Titre</a:t>
            </a:r>
          </a:p>
          <a:p>
            <a:pPr lvl="6"/>
            <a:r>
              <a:rPr lang="fr-FR" dirty="0"/>
              <a:t>Votre texte. </a:t>
            </a:r>
          </a:p>
          <a:p>
            <a:pPr lvl="7"/>
            <a:r>
              <a:rPr lang="fr-FR" dirty="0"/>
              <a:t>Votre texte avec puce</a:t>
            </a:r>
          </a:p>
          <a:p>
            <a:pPr lvl="8"/>
            <a:r>
              <a:rPr lang="fr-FR" dirty="0"/>
              <a:t>Votre texte avec sous-puce</a:t>
            </a:r>
          </a:p>
          <a:p>
            <a:pPr lvl="4"/>
            <a:r>
              <a:rPr lang="fr-FR" dirty="0"/>
              <a:t>3.1 Sous-titre</a:t>
            </a:r>
          </a:p>
          <a:p>
            <a:pPr lvl="6"/>
            <a:r>
              <a:rPr lang="fr-FR" dirty="0"/>
              <a:t>Votre texte. </a:t>
            </a:r>
          </a:p>
          <a:p>
            <a:pPr lvl="7"/>
            <a:r>
              <a:rPr lang="fr-FR" dirty="0"/>
              <a:t>Votre texte avec puce</a:t>
            </a:r>
          </a:p>
          <a:p>
            <a:pPr lvl="8"/>
            <a:r>
              <a:rPr lang="fr-FR" dirty="0"/>
              <a:t>Votre texte avec sous-puce</a:t>
            </a:r>
          </a:p>
          <a:p>
            <a:pPr lvl="6"/>
            <a:endParaRPr lang="fr-FR" dirty="0"/>
          </a:p>
        </p:txBody>
      </p:sp>
      <p:sp>
        <p:nvSpPr>
          <p:cNvPr id="7" name="Espace réservé de la date 6">
            <a:extLst>
              <a:ext uri="{FF2B5EF4-FFF2-40B4-BE49-F238E27FC236}">
                <a16:creationId xmlns:a16="http://schemas.microsoft.com/office/drawing/2014/main" id="{0EA6AE2A-EA00-47F4-A1AF-0FEEFB96FFFD}"/>
              </a:ext>
            </a:extLst>
          </p:cNvPr>
          <p:cNvSpPr>
            <a:spLocks noGrp="1"/>
          </p:cNvSpPr>
          <p:nvPr>
            <p:ph type="dt" sz="half" idx="14"/>
          </p:nvPr>
        </p:nvSpPr>
        <p:spPr/>
        <p:txBody>
          <a:bodyPr/>
          <a:lstStyle/>
          <a:p>
            <a:r>
              <a:rPr lang="fr-FR">
                <a:solidFill>
                  <a:srgbClr val="EB4E5F"/>
                </a:solidFill>
              </a:rPr>
              <a:t>I  2020-2021  I</a:t>
            </a:r>
            <a:endParaRPr lang="fr-FR" dirty="0">
              <a:solidFill>
                <a:srgbClr val="EB4E5F"/>
              </a:solidFill>
            </a:endParaRPr>
          </a:p>
        </p:txBody>
      </p:sp>
      <p:sp>
        <p:nvSpPr>
          <p:cNvPr id="8" name="Espace réservé du pied de page 7">
            <a:extLst>
              <a:ext uri="{FF2B5EF4-FFF2-40B4-BE49-F238E27FC236}">
                <a16:creationId xmlns:a16="http://schemas.microsoft.com/office/drawing/2014/main" id="{29067769-2648-4F48-8880-9C09A613FA8D}"/>
              </a:ext>
            </a:extLst>
          </p:cNvPr>
          <p:cNvSpPr>
            <a:spLocks noGrp="1"/>
          </p:cNvSpPr>
          <p:nvPr>
            <p:ph type="ftr" sz="quarter" idx="15"/>
          </p:nvPr>
        </p:nvSpPr>
        <p:spPr/>
        <p:txBody>
          <a:bodyPr/>
          <a:lstStyle/>
          <a:p>
            <a:r>
              <a:rPr lang="fr-FR"/>
              <a:t>International Financial Accounting #1</a:t>
            </a:r>
            <a:endParaRPr lang="fr-FR" dirty="0"/>
          </a:p>
        </p:txBody>
      </p:sp>
      <p:sp>
        <p:nvSpPr>
          <p:cNvPr id="9" name="Espace réservé du numéro de diapositive 8">
            <a:extLst>
              <a:ext uri="{FF2B5EF4-FFF2-40B4-BE49-F238E27FC236}">
                <a16:creationId xmlns:a16="http://schemas.microsoft.com/office/drawing/2014/main" id="{23A531E3-46A0-488A-B76B-5B2F4F18AD0B}"/>
              </a:ext>
            </a:extLst>
          </p:cNvPr>
          <p:cNvSpPr>
            <a:spLocks noGrp="1"/>
          </p:cNvSpPr>
          <p:nvPr>
            <p:ph type="sldNum" sz="quarter" idx="16"/>
          </p:nvPr>
        </p:nvSpPr>
        <p:spPr/>
        <p:txBody>
          <a:bodyPr/>
          <a:lstStyle/>
          <a:p>
            <a:fld id="{2B623574-9FE8-49F6-A313-28ADE217C817}" type="slidenum">
              <a:rPr lang="fr-FR" smtClean="0"/>
              <a:pPr/>
              <a:t>‹#›</a:t>
            </a:fld>
            <a:endParaRPr lang="fr-FR"/>
          </a:p>
        </p:txBody>
      </p:sp>
    </p:spTree>
    <p:extLst>
      <p:ext uri="{BB962C8B-B14F-4D97-AF65-F5344CB8AC3E}">
        <p14:creationId xmlns:p14="http://schemas.microsoft.com/office/powerpoint/2010/main" val="380651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681017" y="3659459"/>
            <a:ext cx="6484870" cy="1039483"/>
          </a:xfrm>
        </p:spPr>
        <p:txBody>
          <a:bodyPr lIns="360000">
            <a:noAutofit/>
          </a:bodyPr>
          <a:lstStyle>
            <a:lvl1pPr algn="l">
              <a:defRPr baseline="0">
                <a:solidFill>
                  <a:schemeClr val="accent2"/>
                </a:solidFill>
              </a:defRPr>
            </a:lvl1pPr>
            <a:lvl3pPr marL="457200" indent="-457200">
              <a:buAutoNum type="alphaUcPeriod"/>
              <a:defRPr/>
            </a:lvl3pPr>
            <a:lvl4pPr marL="0" indent="0">
              <a:buNone/>
              <a:defRPr/>
            </a:lvl4pPr>
          </a:lstStyle>
          <a:p>
            <a:pPr lvl="0"/>
            <a:r>
              <a:rPr lang="fr-FR" dirty="0"/>
              <a:t>Titre du chapitre – H1</a:t>
            </a:r>
          </a:p>
        </p:txBody>
      </p:sp>
      <p:sp>
        <p:nvSpPr>
          <p:cNvPr id="7" name="Espace réservé du titre 1">
            <a:extLst>
              <a:ext uri="{FF2B5EF4-FFF2-40B4-BE49-F238E27FC236}">
                <a16:creationId xmlns:a16="http://schemas.microsoft.com/office/drawing/2014/main" id="{A4998F61-428C-48CB-86F2-8DA246257AE3}"/>
              </a:ext>
            </a:extLst>
          </p:cNvPr>
          <p:cNvSpPr>
            <a:spLocks noGrp="1"/>
          </p:cNvSpPr>
          <p:nvPr>
            <p:ph type="title" hasCustomPrompt="1"/>
          </p:nvPr>
        </p:nvSpPr>
        <p:spPr>
          <a:xfrm>
            <a:off x="1" y="152945"/>
            <a:ext cx="7200000" cy="540000"/>
          </a:xfrm>
          <a:prstGeom prst="rect">
            <a:avLst/>
          </a:prstGeom>
        </p:spPr>
        <p:txBody>
          <a:bodyPr vert="horz" lIns="540000" tIns="45720" rIns="180000" bIns="45720" rtlCol="0" anchor="ctr">
            <a:normAutofit/>
          </a:bodyPr>
          <a:lstStyle>
            <a:lvl1pPr>
              <a:defRPr baseline="0">
                <a:solidFill>
                  <a:schemeClr val="accent2"/>
                </a:solidFill>
              </a:defRPr>
            </a:lvl1pPr>
          </a:lstStyle>
          <a:p>
            <a:r>
              <a:rPr lang="fr-FR" dirty="0"/>
              <a:t>A. Titre du chapitre - H1</a:t>
            </a:r>
          </a:p>
        </p:txBody>
      </p:sp>
    </p:spTree>
    <p:extLst>
      <p:ext uri="{BB962C8B-B14F-4D97-AF65-F5344CB8AC3E}">
        <p14:creationId xmlns:p14="http://schemas.microsoft.com/office/powerpoint/2010/main" val="362181078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cran accueil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07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cran accuei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D082368-E0EE-9F40-8901-594C0B53E117}"/>
              </a:ext>
            </a:extLst>
          </p:cNvPr>
          <p:cNvPicPr>
            <a:picLocks noChangeAspect="1"/>
          </p:cNvPicPr>
          <p:nvPr userDrawn="1"/>
        </p:nvPicPr>
        <p:blipFill>
          <a:blip r:embed="rId3"/>
          <a:stretch>
            <a:fillRect/>
          </a:stretch>
        </p:blipFill>
        <p:spPr>
          <a:xfrm>
            <a:off x="1709096" y="1789337"/>
            <a:ext cx="5725808" cy="3279326"/>
          </a:xfrm>
          <a:prstGeom prst="rect">
            <a:avLst/>
          </a:prstGeom>
        </p:spPr>
      </p:pic>
    </p:spTree>
    <p:extLst>
      <p:ext uri="{BB962C8B-B14F-4D97-AF65-F5344CB8AC3E}">
        <p14:creationId xmlns:p14="http://schemas.microsoft.com/office/powerpoint/2010/main" val="347924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cran accuei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A03B8E1-660F-6740-A9B6-8C480A0B1510}"/>
              </a:ext>
            </a:extLst>
          </p:cNvPr>
          <p:cNvPicPr>
            <a:picLocks noChangeAspect="1"/>
          </p:cNvPicPr>
          <p:nvPr userDrawn="1"/>
        </p:nvPicPr>
        <p:blipFill>
          <a:blip r:embed="rId3"/>
          <a:stretch>
            <a:fillRect/>
          </a:stretch>
        </p:blipFill>
        <p:spPr>
          <a:xfrm>
            <a:off x="1709096" y="855482"/>
            <a:ext cx="5725808" cy="3279326"/>
          </a:xfrm>
          <a:prstGeom prst="rect">
            <a:avLst/>
          </a:prstGeom>
        </p:spPr>
      </p:pic>
    </p:spTree>
    <p:extLst>
      <p:ext uri="{BB962C8B-B14F-4D97-AF65-F5344CB8AC3E}">
        <p14:creationId xmlns:p14="http://schemas.microsoft.com/office/powerpoint/2010/main" val="425623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cran accueil 2">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1094F1F-929A-FC49-AD7F-AB133FDA29B8}"/>
              </a:ext>
            </a:extLst>
          </p:cNvPr>
          <p:cNvPicPr>
            <a:picLocks noChangeAspect="1"/>
          </p:cNvPicPr>
          <p:nvPr userDrawn="1"/>
        </p:nvPicPr>
        <p:blipFill>
          <a:blip r:embed="rId2"/>
          <a:stretch>
            <a:fillRect/>
          </a:stretch>
        </p:blipFill>
        <p:spPr>
          <a:xfrm>
            <a:off x="0" y="6485"/>
            <a:ext cx="9144000" cy="6858000"/>
          </a:xfrm>
          <a:prstGeom prst="rect">
            <a:avLst/>
          </a:prstGeom>
        </p:spPr>
      </p:pic>
    </p:spTree>
    <p:extLst>
      <p:ext uri="{BB962C8B-B14F-4D97-AF65-F5344CB8AC3E}">
        <p14:creationId xmlns:p14="http://schemas.microsoft.com/office/powerpoint/2010/main" val="2928325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828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F5C3A0E-05E6-3B4C-83B8-63EFCF435307}"/>
              </a:ext>
            </a:extLst>
          </p:cNvPr>
          <p:cNvPicPr>
            <a:picLocks noChangeAspect="1"/>
          </p:cNvPicPr>
          <p:nvPr userDrawn="1"/>
        </p:nvPicPr>
        <p:blipFill>
          <a:blip r:embed="rId3"/>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2634365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D05E69C-6F8C-6F42-A11C-CE6B249EACED}"/>
              </a:ext>
            </a:extLst>
          </p:cNvPr>
          <p:cNvPicPr>
            <a:picLocks noChangeAspect="1"/>
          </p:cNvPicPr>
          <p:nvPr userDrawn="1"/>
        </p:nvPicPr>
        <p:blipFill>
          <a:blip r:embed="rId3"/>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536326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Thank You 4">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3B664FA-1682-D245-B244-0C8E47F46964}"/>
              </a:ext>
            </a:extLst>
          </p:cNvPr>
          <p:cNvPicPr>
            <a:picLocks noChangeAspect="1"/>
          </p:cNvPicPr>
          <p:nvPr userDrawn="1"/>
        </p:nvPicPr>
        <p:blipFill>
          <a:blip r:embed="rId2"/>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2020175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n commerci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1562400" y="3236400"/>
            <a:ext cx="6109200" cy="1325563"/>
          </a:xfrm>
        </p:spPr>
        <p:txBody>
          <a:bodyPr/>
          <a:lstStyle>
            <a:lvl1pPr>
              <a:defRPr/>
            </a:lvl1pPr>
          </a:lstStyle>
          <a:p>
            <a:r>
              <a:rPr lang="fr-FR" dirty="0"/>
              <a:t>Titre de la nouvelle présentation</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1562400" y="4603763"/>
            <a:ext cx="6109200" cy="903600"/>
          </a:xfrm>
          <a:prstGeom prst="rect">
            <a:avLst/>
          </a:prstGeom>
        </p:spPr>
        <p:txBody>
          <a:bodyPr anchor="ctr" anchorCtr="0"/>
          <a:lstStyle>
            <a:lvl1pPr>
              <a:lnSpc>
                <a:spcPts val="2300"/>
              </a:lnSpc>
              <a:defRPr sz="2300">
                <a:solidFill>
                  <a:srgbClr val="EB4E5F"/>
                </a:solidFill>
              </a:defRPr>
            </a:lvl1pPr>
            <a:lvl2pPr>
              <a:defRPr>
                <a:solidFill>
                  <a:srgbClr val="CB4F5E"/>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1562100" y="5646737"/>
            <a:ext cx="6110288" cy="694800"/>
          </a:xfrm>
          <a:prstGeom prst="rect">
            <a:avLst/>
          </a:prstGeom>
        </p:spPr>
        <p:txBody>
          <a:bodyPr/>
          <a:lstStyle>
            <a:lvl1pPr>
              <a:lnSpc>
                <a:spcPts val="1900"/>
              </a:lnSpc>
              <a:spcBef>
                <a:spcPts val="1400"/>
              </a:spcBef>
              <a:spcAft>
                <a:spcPts val="60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F88FC06D-FB8E-49AD-8054-38FAB943FEAE}"/>
              </a:ext>
            </a:extLst>
          </p:cNvPr>
          <p:cNvPicPr>
            <a:picLocks noChangeAspect="1"/>
          </p:cNvPicPr>
          <p:nvPr userDrawn="1"/>
        </p:nvPicPr>
        <p:blipFill>
          <a:blip r:embed="rId2"/>
          <a:stretch>
            <a:fillRect/>
          </a:stretch>
        </p:blipFill>
        <p:spPr>
          <a:xfrm>
            <a:off x="2987878" y="867406"/>
            <a:ext cx="3322320" cy="1193800"/>
          </a:xfrm>
          <a:prstGeom prst="rect">
            <a:avLst/>
          </a:prstGeom>
        </p:spPr>
      </p:pic>
      <p:cxnSp>
        <p:nvCxnSpPr>
          <p:cNvPr id="9" name="Connecteur droit 8">
            <a:extLst>
              <a:ext uri="{FF2B5EF4-FFF2-40B4-BE49-F238E27FC236}">
                <a16:creationId xmlns:a16="http://schemas.microsoft.com/office/drawing/2014/main" id="{967EEE8B-2B65-974E-9301-2A6A2BEE4F3D}"/>
              </a:ext>
            </a:extLst>
          </p:cNvPr>
          <p:cNvCxnSpPr>
            <a:cxnSpLocks/>
          </p:cNvCxnSpPr>
          <p:nvPr userDrawn="1"/>
        </p:nvCxnSpPr>
        <p:spPr>
          <a:xfrm>
            <a:off x="1422982" y="3438939"/>
            <a:ext cx="0" cy="244039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66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8C35C-D6ED-4BD0-98CE-E8E62DBD2583}"/>
              </a:ext>
            </a:extLst>
          </p:cNvPr>
          <p:cNvSpPr>
            <a:spLocks noGrp="1"/>
          </p:cNvSpPr>
          <p:nvPr>
            <p:ph type="title" hasCustomPrompt="1"/>
          </p:nvPr>
        </p:nvSpPr>
        <p:spPr/>
        <p:txBody>
          <a:bodyPr/>
          <a:lstStyle>
            <a:lvl1pPr>
              <a:defRPr/>
            </a:lvl1pPr>
          </a:lstStyle>
          <a:p>
            <a:r>
              <a:rPr lang="fr-FR" dirty="0"/>
              <a:t>Titre du chapitre</a:t>
            </a:r>
          </a:p>
        </p:txBody>
      </p:sp>
      <p:sp>
        <p:nvSpPr>
          <p:cNvPr id="3" name="Espace réservé de la date 2">
            <a:extLst>
              <a:ext uri="{FF2B5EF4-FFF2-40B4-BE49-F238E27FC236}">
                <a16:creationId xmlns:a16="http://schemas.microsoft.com/office/drawing/2014/main" id="{190176F3-0990-444B-ADE7-503EC7206036}"/>
              </a:ext>
            </a:extLst>
          </p:cNvPr>
          <p:cNvSpPr>
            <a:spLocks noGrp="1"/>
          </p:cNvSpPr>
          <p:nvPr>
            <p:ph type="dt" sz="half" idx="10"/>
          </p:nvPr>
        </p:nvSpPr>
        <p:spPr/>
        <p:txBody>
          <a:bodyPr/>
          <a:lstStyle/>
          <a:p>
            <a:r>
              <a:rPr lang="fr-FR">
                <a:solidFill>
                  <a:srgbClr val="EB4E5F"/>
                </a:solidFill>
              </a:rPr>
              <a:t>I  2020-2021  I</a:t>
            </a:r>
            <a:endParaRPr lang="fr-FR" dirty="0">
              <a:solidFill>
                <a:srgbClr val="EB4E5F"/>
              </a:solidFill>
            </a:endParaRPr>
          </a:p>
        </p:txBody>
      </p:sp>
      <p:sp>
        <p:nvSpPr>
          <p:cNvPr id="4" name="Espace réservé du pied de page 3">
            <a:extLst>
              <a:ext uri="{FF2B5EF4-FFF2-40B4-BE49-F238E27FC236}">
                <a16:creationId xmlns:a16="http://schemas.microsoft.com/office/drawing/2014/main" id="{F515B655-020F-4E60-BBF4-629430F2B370}"/>
              </a:ext>
            </a:extLst>
          </p:cNvPr>
          <p:cNvSpPr>
            <a:spLocks noGrp="1"/>
          </p:cNvSpPr>
          <p:nvPr>
            <p:ph type="ftr" sz="quarter" idx="11"/>
          </p:nvPr>
        </p:nvSpPr>
        <p:spPr/>
        <p:txBody>
          <a:bodyPr/>
          <a:lstStyle/>
          <a:p>
            <a:r>
              <a:rPr lang="fr-FR"/>
              <a:t>International Financial Accounting #1</a:t>
            </a:r>
            <a:endParaRPr lang="fr-FR" dirty="0"/>
          </a:p>
        </p:txBody>
      </p:sp>
      <p:sp>
        <p:nvSpPr>
          <p:cNvPr id="5" name="Espace réservé du numéro de diapositive 4">
            <a:extLst>
              <a:ext uri="{FF2B5EF4-FFF2-40B4-BE49-F238E27FC236}">
                <a16:creationId xmlns:a16="http://schemas.microsoft.com/office/drawing/2014/main" id="{DB992363-915B-4095-B56E-B692EA8AE5F7}"/>
              </a:ext>
            </a:extLst>
          </p:cNvPr>
          <p:cNvSpPr>
            <a:spLocks noGrp="1"/>
          </p:cNvSpPr>
          <p:nvPr>
            <p:ph type="sldNum" sz="quarter" idx="12"/>
          </p:nvPr>
        </p:nvSpPr>
        <p:spPr/>
        <p:txBody>
          <a:bodyPr/>
          <a:lstStyle/>
          <a:p>
            <a:fld id="{2B623574-9FE8-49F6-A313-28ADE217C817}" type="slidenum">
              <a:rPr lang="fr-FR" smtClean="0"/>
              <a:pPr/>
              <a:t>‹#›</a:t>
            </a:fld>
            <a:endParaRPr lang="fr-FR"/>
          </a:p>
        </p:txBody>
      </p:sp>
      <p:sp>
        <p:nvSpPr>
          <p:cNvPr id="6" name="Espace réservé du texte 6">
            <a:extLst>
              <a:ext uri="{FF2B5EF4-FFF2-40B4-BE49-F238E27FC236}">
                <a16:creationId xmlns:a16="http://schemas.microsoft.com/office/drawing/2014/main" id="{7FB98EB0-4387-47BB-B9FF-0E6A820D68FE}"/>
              </a:ext>
            </a:extLst>
          </p:cNvPr>
          <p:cNvSpPr>
            <a:spLocks noGrp="1"/>
          </p:cNvSpPr>
          <p:nvPr>
            <p:ph type="body" sz="quarter" idx="13" hasCustomPrompt="1"/>
          </p:nvPr>
        </p:nvSpPr>
        <p:spPr>
          <a:xfrm>
            <a:off x="504826" y="1285876"/>
            <a:ext cx="3905250" cy="4562834"/>
          </a:xfrm>
        </p:spPr>
        <p:txBody>
          <a:bodyPr lIns="180000">
            <a:noAutofit/>
          </a:bodyPr>
          <a:lstStyle>
            <a:lvl1pPr>
              <a:defRPr/>
            </a:lvl1pPr>
            <a:lvl7pPr>
              <a:defRPr/>
            </a:lvl7pPr>
          </a:lstStyle>
          <a:p>
            <a:pPr lvl="6"/>
            <a:r>
              <a:rPr lang="fr-FR" dirty="0"/>
              <a:t>Saisissez ici votre texte</a:t>
            </a:r>
          </a:p>
        </p:txBody>
      </p:sp>
      <p:sp>
        <p:nvSpPr>
          <p:cNvPr id="7" name="Espace réservé pour une image  8">
            <a:extLst>
              <a:ext uri="{FF2B5EF4-FFF2-40B4-BE49-F238E27FC236}">
                <a16:creationId xmlns:a16="http://schemas.microsoft.com/office/drawing/2014/main" id="{4330F74C-654E-40FB-8AE2-DFEA1EFBD017}"/>
              </a:ext>
            </a:extLst>
          </p:cNvPr>
          <p:cNvSpPr>
            <a:spLocks noGrp="1"/>
          </p:cNvSpPr>
          <p:nvPr>
            <p:ph type="pic" sz="quarter" idx="14" hasCustomPrompt="1"/>
          </p:nvPr>
        </p:nvSpPr>
        <p:spPr>
          <a:xfrm>
            <a:off x="4733926" y="1285875"/>
            <a:ext cx="3905250" cy="4562834"/>
          </a:xfrm>
        </p:spPr>
        <p:txBody>
          <a:bodyPr lIns="180000" anchor="ctr" anchorCtr="0">
            <a:noAutofit/>
          </a:bodyPr>
          <a:lstStyle>
            <a:lvl3pPr>
              <a:defRPr/>
            </a:lvl3pPr>
            <a:lvl7pPr algn="ctr">
              <a:defRPr/>
            </a:lvl7pPr>
          </a:lstStyle>
          <a:p>
            <a:pPr lvl="6"/>
            <a:r>
              <a:rPr lang="fr-FR" dirty="0"/>
              <a:t>Cliquez sur l’icône</a:t>
            </a:r>
            <a:br>
              <a:rPr lang="fr-FR" dirty="0"/>
            </a:br>
            <a:r>
              <a:rPr lang="fr-FR" dirty="0"/>
              <a:t>pour insérer une image</a:t>
            </a:r>
          </a:p>
        </p:txBody>
      </p:sp>
    </p:spTree>
    <p:extLst>
      <p:ext uri="{BB962C8B-B14F-4D97-AF65-F5344CB8AC3E}">
        <p14:creationId xmlns:p14="http://schemas.microsoft.com/office/powerpoint/2010/main" val="10937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erci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A5D35655-1C4A-4091-8A21-F5A7C22AFFB3}"/>
              </a:ext>
            </a:extLst>
          </p:cNvPr>
          <p:cNvPicPr>
            <a:picLocks noChangeAspect="1"/>
          </p:cNvPicPr>
          <p:nvPr userDrawn="1"/>
        </p:nvPicPr>
        <p:blipFill>
          <a:blip r:embed="rId3"/>
          <a:stretch>
            <a:fillRect/>
          </a:stretch>
        </p:blipFill>
        <p:spPr>
          <a:xfrm>
            <a:off x="2987878" y="867406"/>
            <a:ext cx="3322320" cy="1193800"/>
          </a:xfrm>
          <a:prstGeom prst="rect">
            <a:avLst/>
          </a:prstGeom>
        </p:spPr>
      </p:pic>
      <p:cxnSp>
        <p:nvCxnSpPr>
          <p:cNvPr id="9" name="Connecteur droit 8">
            <a:extLst>
              <a:ext uri="{FF2B5EF4-FFF2-40B4-BE49-F238E27FC236}">
                <a16:creationId xmlns:a16="http://schemas.microsoft.com/office/drawing/2014/main" id="{F4AB429E-1CCE-0342-A8CA-097F495B522A}"/>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25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erci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9" name="Image 8">
            <a:extLst>
              <a:ext uri="{FF2B5EF4-FFF2-40B4-BE49-F238E27FC236}">
                <a16:creationId xmlns:a16="http://schemas.microsoft.com/office/drawing/2014/main" id="{A268BE49-53CE-4799-91F0-62E968C049AD}"/>
              </a:ext>
            </a:extLst>
          </p:cNvPr>
          <p:cNvPicPr>
            <a:picLocks noChangeAspect="1"/>
          </p:cNvPicPr>
          <p:nvPr userDrawn="1"/>
        </p:nvPicPr>
        <p:blipFill>
          <a:blip r:embed="rId3"/>
          <a:stretch>
            <a:fillRect/>
          </a:stretch>
        </p:blipFill>
        <p:spPr>
          <a:xfrm>
            <a:off x="2987878" y="867406"/>
            <a:ext cx="3322320" cy="1193800"/>
          </a:xfrm>
          <a:prstGeom prst="rect">
            <a:avLst/>
          </a:prstGeom>
        </p:spPr>
      </p:pic>
      <p:cxnSp>
        <p:nvCxnSpPr>
          <p:cNvPr id="8" name="Connecteur droit 7">
            <a:extLst>
              <a:ext uri="{FF2B5EF4-FFF2-40B4-BE49-F238E27FC236}">
                <a16:creationId xmlns:a16="http://schemas.microsoft.com/office/drawing/2014/main" id="{F316C35F-D6CC-2441-9C7D-7C10D8314BCF}"/>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030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n commerci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1562400" y="3236400"/>
            <a:ext cx="6109200" cy="1325563"/>
          </a:xfrm>
        </p:spPr>
        <p:txBody>
          <a:bodyPr/>
          <a:lstStyle>
            <a:lvl1pPr>
              <a:defRPr/>
            </a:lvl1pPr>
          </a:lstStyle>
          <a:p>
            <a:r>
              <a:rPr lang="fr-FR" dirty="0"/>
              <a:t>Titre de la nouvelle présentation</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p:nvPr>
        </p:nvSpPr>
        <p:spPr>
          <a:xfrm>
            <a:off x="1562400" y="4603763"/>
            <a:ext cx="6109200" cy="903600"/>
          </a:xfrm>
          <a:prstGeom prst="rect">
            <a:avLst/>
          </a:prstGeom>
        </p:spPr>
        <p:txBody>
          <a:bodyPr anchor="ctr" anchorCtr="0"/>
          <a:lstStyle>
            <a:lvl1pPr>
              <a:lnSpc>
                <a:spcPts val="2300"/>
              </a:lnSpc>
              <a:defRPr sz="2300">
                <a:solidFill>
                  <a:srgbClr val="EB4E5F"/>
                </a:solidFill>
              </a:defRPr>
            </a:lvl1pPr>
            <a:lvl2pPr>
              <a:defRPr>
                <a:solidFill>
                  <a:srgbClr val="CB4F5E"/>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1562100" y="5646737"/>
            <a:ext cx="6110288" cy="694800"/>
          </a:xfrm>
          <a:prstGeom prst="rect">
            <a:avLst/>
          </a:prstGeom>
        </p:spPr>
        <p:txBody>
          <a:bodyPr/>
          <a:lstStyle>
            <a:lvl1pPr>
              <a:lnSpc>
                <a:spcPts val="1900"/>
              </a:lnSpc>
              <a:spcBef>
                <a:spcPts val="1400"/>
              </a:spcBef>
              <a:spcAft>
                <a:spcPts val="600"/>
              </a:spcAft>
              <a:defRPr sz="1600">
                <a:solidFill>
                  <a:schemeClr val="bg1"/>
                </a:solidFill>
              </a:defRPr>
            </a:lvl1pPr>
            <a:lvl5pPr>
              <a:defRPr>
                <a:solidFill>
                  <a:schemeClr val="bg1"/>
                </a:solidFill>
              </a:defRPr>
            </a:lvl5pPr>
          </a:lstStyle>
          <a:p>
            <a:pPr lvl="0"/>
            <a:r>
              <a:rPr lang="fr-FR" dirty="0"/>
              <a:t>20 mars 2019</a:t>
            </a:r>
          </a:p>
        </p:txBody>
      </p:sp>
      <p:cxnSp>
        <p:nvCxnSpPr>
          <p:cNvPr id="7" name="Connecteur droit 6">
            <a:extLst>
              <a:ext uri="{FF2B5EF4-FFF2-40B4-BE49-F238E27FC236}">
                <a16:creationId xmlns:a16="http://schemas.microsoft.com/office/drawing/2014/main" id="{6857E000-A03A-42F2-9CB4-CEAC90E14EEC}"/>
              </a:ext>
            </a:extLst>
          </p:cNvPr>
          <p:cNvCxnSpPr>
            <a:cxnSpLocks/>
          </p:cNvCxnSpPr>
          <p:nvPr userDrawn="1"/>
        </p:nvCxnSpPr>
        <p:spPr>
          <a:xfrm>
            <a:off x="1422982" y="3438939"/>
            <a:ext cx="0" cy="244039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F3D3B2F-6BAC-4813-9BFC-69964CBDE460}"/>
              </a:ext>
            </a:extLst>
          </p:cNvPr>
          <p:cNvPicPr>
            <a:picLocks noChangeAspect="1"/>
          </p:cNvPicPr>
          <p:nvPr userDrawn="1"/>
        </p:nvPicPr>
        <p:blipFill>
          <a:blip r:embed="rId2"/>
          <a:stretch>
            <a:fillRect/>
          </a:stretch>
        </p:blipFill>
        <p:spPr>
          <a:xfrm>
            <a:off x="3000578" y="537059"/>
            <a:ext cx="2356120" cy="1854494"/>
          </a:xfrm>
          <a:prstGeom prst="rect">
            <a:avLst/>
          </a:prstGeom>
        </p:spPr>
      </p:pic>
    </p:spTree>
    <p:extLst>
      <p:ext uri="{BB962C8B-B14F-4D97-AF65-F5344CB8AC3E}">
        <p14:creationId xmlns:p14="http://schemas.microsoft.com/office/powerpoint/2010/main" val="3201098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mer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E388D-45EA-41FD-ACD9-AE0AC883B10D}"/>
              </a:ext>
            </a:extLst>
          </p:cNvPr>
          <p:cNvSpPr>
            <a:spLocks noGrp="1"/>
          </p:cNvSpPr>
          <p:nvPr>
            <p:ph type="title" hasCustomPrompt="1"/>
          </p:nvPr>
        </p:nvSpPr>
        <p:spPr>
          <a:xfrm>
            <a:off x="608400" y="3736800"/>
            <a:ext cx="5083200" cy="1325563"/>
          </a:xfrm>
        </p:spPr>
        <p:txBody>
          <a:bodyPr lIns="216000"/>
          <a:lstStyle>
            <a:lvl1pPr>
              <a:defRPr/>
            </a:lvl1pPr>
          </a:lstStyle>
          <a:p>
            <a:r>
              <a:rPr lang="fr-FR" dirty="0"/>
              <a:t>Titre de la présentation - 0</a:t>
            </a:r>
          </a:p>
        </p:txBody>
      </p:sp>
      <p:sp>
        <p:nvSpPr>
          <p:cNvPr id="4" name="Espace réservé du texte 3">
            <a:extLst>
              <a:ext uri="{FF2B5EF4-FFF2-40B4-BE49-F238E27FC236}">
                <a16:creationId xmlns:a16="http://schemas.microsoft.com/office/drawing/2014/main" id="{001A9BD1-6065-4A44-8B1F-A2E48B638505}"/>
              </a:ext>
            </a:extLst>
          </p:cNvPr>
          <p:cNvSpPr>
            <a:spLocks noGrp="1"/>
          </p:cNvSpPr>
          <p:nvPr>
            <p:ph type="body" sz="quarter" idx="10" hasCustomPrompt="1"/>
          </p:nvPr>
        </p:nvSpPr>
        <p:spPr>
          <a:xfrm>
            <a:off x="608400" y="5029200"/>
            <a:ext cx="5086800" cy="903600"/>
          </a:xfrm>
          <a:prstGeom prst="rect">
            <a:avLst/>
          </a:prstGeom>
        </p:spPr>
        <p:txBody>
          <a:bodyPr lIns="216000" anchor="ctr" anchorCtr="0"/>
          <a:lstStyle>
            <a:lvl1pPr>
              <a:lnSpc>
                <a:spcPts val="2300"/>
              </a:lnSpc>
              <a:defRPr sz="2300">
                <a:solidFill>
                  <a:srgbClr val="EB4E5F"/>
                </a:solidFill>
              </a:defRPr>
            </a:lvl1pPr>
            <a:lvl2pPr>
              <a:defRPr>
                <a:solidFill>
                  <a:srgbClr val="C00000"/>
                </a:solidFill>
              </a:defRPr>
            </a:lvl2pPr>
          </a:lstStyle>
          <a:p>
            <a:pPr lvl="0"/>
            <a:r>
              <a:rPr lang="fr-FR" dirty="0"/>
              <a:t>Cliquez pour   modifier les styles du texte du masque</a:t>
            </a:r>
          </a:p>
        </p:txBody>
      </p:sp>
      <p:sp>
        <p:nvSpPr>
          <p:cNvPr id="6" name="Espace réservé du texte 5">
            <a:extLst>
              <a:ext uri="{FF2B5EF4-FFF2-40B4-BE49-F238E27FC236}">
                <a16:creationId xmlns:a16="http://schemas.microsoft.com/office/drawing/2014/main" id="{B206E13B-C6A3-4E6D-909D-16C1AD619E5C}"/>
              </a:ext>
            </a:extLst>
          </p:cNvPr>
          <p:cNvSpPr>
            <a:spLocks noGrp="1"/>
          </p:cNvSpPr>
          <p:nvPr>
            <p:ph type="body" sz="quarter" idx="11" hasCustomPrompt="1"/>
          </p:nvPr>
        </p:nvSpPr>
        <p:spPr>
          <a:xfrm>
            <a:off x="608400" y="6019200"/>
            <a:ext cx="5086800" cy="694800"/>
          </a:xfrm>
          <a:prstGeom prst="rect">
            <a:avLst/>
          </a:prstGeom>
        </p:spPr>
        <p:txBody>
          <a:bodyPr lIns="216000"/>
          <a:lstStyle>
            <a:lvl1pPr>
              <a:lnSpc>
                <a:spcPts val="1900"/>
              </a:lnSpc>
              <a:spcBef>
                <a:spcPts val="1400"/>
              </a:spcBef>
              <a:spcAft>
                <a:spcPts val="0"/>
              </a:spcAft>
              <a:defRPr sz="1600">
                <a:solidFill>
                  <a:schemeClr val="bg1"/>
                </a:solidFill>
              </a:defRPr>
            </a:lvl1pPr>
            <a:lvl5pPr>
              <a:defRPr>
                <a:solidFill>
                  <a:schemeClr val="bg1"/>
                </a:solidFill>
              </a:defRPr>
            </a:lvl5pPr>
          </a:lstStyle>
          <a:p>
            <a:pPr lvl="0"/>
            <a:r>
              <a:rPr lang="fr-FR" dirty="0"/>
              <a:t>20 mars 2019</a:t>
            </a:r>
          </a:p>
        </p:txBody>
      </p:sp>
      <p:pic>
        <p:nvPicPr>
          <p:cNvPr id="8" name="Image 7">
            <a:extLst>
              <a:ext uri="{FF2B5EF4-FFF2-40B4-BE49-F238E27FC236}">
                <a16:creationId xmlns:a16="http://schemas.microsoft.com/office/drawing/2014/main" id="{8CB1C024-0DA4-42B2-8501-3F605E1E52F5}"/>
              </a:ext>
            </a:extLst>
          </p:cNvPr>
          <p:cNvPicPr>
            <a:picLocks noChangeAspect="1"/>
          </p:cNvPicPr>
          <p:nvPr userDrawn="1"/>
        </p:nvPicPr>
        <p:blipFill>
          <a:blip r:embed="rId3"/>
          <a:stretch>
            <a:fillRect/>
          </a:stretch>
        </p:blipFill>
        <p:spPr>
          <a:xfrm>
            <a:off x="3000578" y="537059"/>
            <a:ext cx="2356120" cy="1854494"/>
          </a:xfrm>
          <a:prstGeom prst="rect">
            <a:avLst/>
          </a:prstGeom>
        </p:spPr>
      </p:pic>
      <p:cxnSp>
        <p:nvCxnSpPr>
          <p:cNvPr id="10" name="Connecteur droit 9">
            <a:extLst>
              <a:ext uri="{FF2B5EF4-FFF2-40B4-BE49-F238E27FC236}">
                <a16:creationId xmlns:a16="http://schemas.microsoft.com/office/drawing/2014/main" id="{7DACA710-89EA-834A-AC16-AF9A3D4C7285}"/>
              </a:ext>
            </a:extLst>
          </p:cNvPr>
          <p:cNvCxnSpPr>
            <a:cxnSpLocks/>
          </p:cNvCxnSpPr>
          <p:nvPr userDrawn="1"/>
        </p:nvCxnSpPr>
        <p:spPr>
          <a:xfrm>
            <a:off x="593412" y="3949700"/>
            <a:ext cx="14988" cy="22923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14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re et Contenu :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fr-FR" dirty="0"/>
              <a:t>Cliquez et modifiez le titre</a:t>
            </a:r>
          </a:p>
        </p:txBody>
      </p:sp>
      <p:sp>
        <p:nvSpPr>
          <p:cNvPr id="3" name="Content Placeholder 2"/>
          <p:cNvSpPr>
            <a:spLocks noGrp="1"/>
          </p:cNvSpPr>
          <p:nvPr>
            <p:ph idx="1" hasCustomPrompt="1"/>
          </p:nvPr>
        </p:nvSpPr>
        <p:spPr/>
        <p:txBody>
          <a:bodyPr/>
          <a:lstStyle>
            <a:lvl1pPr>
              <a:defRPr/>
            </a:lvl1pPr>
            <a:lvl3pPr>
              <a:defRPr/>
            </a:lvl3pPr>
            <a:lvl4pPr>
              <a:defRPr baseline="0"/>
            </a:lvl4pPr>
          </a:lstStyle>
          <a:p>
            <a:pPr lvl="0"/>
            <a:r>
              <a:rPr lang="fr-FR" noProof="0" dirty="0"/>
              <a:t>Premier niveau</a:t>
            </a:r>
          </a:p>
          <a:p>
            <a:pPr lvl="1"/>
            <a:r>
              <a:rPr lang="fr-FR" noProof="0" dirty="0"/>
              <a:t>Deuxième niveau</a:t>
            </a:r>
          </a:p>
          <a:p>
            <a:pPr lvl="2"/>
            <a:r>
              <a:rPr lang="fr-FR" dirty="0"/>
              <a:t>Troisième niveau</a:t>
            </a:r>
          </a:p>
          <a:p>
            <a:pPr lvl="3"/>
            <a:r>
              <a:rPr lang="fr-FR" dirty="0"/>
              <a:t>Quatrième niveau</a:t>
            </a:r>
          </a:p>
        </p:txBody>
      </p:sp>
    </p:spTree>
    <p:extLst>
      <p:ext uri="{BB962C8B-B14F-4D97-AF65-F5344CB8AC3E}">
        <p14:creationId xmlns:p14="http://schemas.microsoft.com/office/powerpoint/2010/main" val="3400751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863307" y="3637156"/>
            <a:ext cx="6296722" cy="1039483"/>
          </a:xfrm>
        </p:spPr>
        <p:txBody>
          <a:bodyPr lIns="360000">
            <a:noAutofit/>
          </a:bodyPr>
          <a:lstStyle>
            <a:lvl1pPr algn="l">
              <a:defRPr>
                <a:solidFill>
                  <a:schemeClr val="bg1"/>
                </a:solidFill>
              </a:defRPr>
            </a:lvl1pPr>
            <a:lvl3pPr marL="457200" indent="-457200">
              <a:buAutoNum type="alphaUcPeriod"/>
              <a:defRPr/>
            </a:lvl3pPr>
            <a:lvl4pPr marL="0" indent="0">
              <a:buNone/>
              <a:defRPr/>
            </a:lvl4pPr>
          </a:lstStyle>
          <a:p>
            <a:pPr lvl="0"/>
            <a:r>
              <a:rPr lang="fr-FR" dirty="0"/>
              <a:t>Titre du chapitre – H1</a:t>
            </a:r>
          </a:p>
        </p:txBody>
      </p:sp>
    </p:spTree>
    <p:extLst>
      <p:ext uri="{BB962C8B-B14F-4D97-AF65-F5344CB8AC3E}">
        <p14:creationId xmlns:p14="http://schemas.microsoft.com/office/powerpoint/2010/main" val="117635665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itre détaillé">
    <p:spTree>
      <p:nvGrpSpPr>
        <p:cNvPr id="1" name=""/>
        <p:cNvGrpSpPr/>
        <p:nvPr/>
      </p:nvGrpSpPr>
      <p:grpSpPr>
        <a:xfrm>
          <a:off x="0" y="0"/>
          <a:ext cx="0" cy="0"/>
          <a:chOff x="0" y="0"/>
          <a:chExt cx="0" cy="0"/>
        </a:xfrm>
      </p:grpSpPr>
      <p:sp>
        <p:nvSpPr>
          <p:cNvPr id="3" name="Espace réservé du texte 22">
            <a:extLst>
              <a:ext uri="{FF2B5EF4-FFF2-40B4-BE49-F238E27FC236}">
                <a16:creationId xmlns:a16="http://schemas.microsoft.com/office/drawing/2014/main" id="{F5E4B647-AF47-405F-8BF1-8E8CAD83C4AB}"/>
              </a:ext>
            </a:extLst>
          </p:cNvPr>
          <p:cNvSpPr>
            <a:spLocks noGrp="1"/>
          </p:cNvSpPr>
          <p:nvPr>
            <p:ph type="body" sz="quarter" idx="28" hasCustomPrompt="1"/>
          </p:nvPr>
        </p:nvSpPr>
        <p:spPr>
          <a:xfrm>
            <a:off x="766617" y="3219967"/>
            <a:ext cx="7645272" cy="3019246"/>
          </a:xfrm>
        </p:spPr>
        <p:txBody>
          <a:bodyPr lIns="360000">
            <a:noAutofit/>
          </a:bodyPr>
          <a:lstStyle>
            <a:lvl1pPr algn="l">
              <a:defRPr>
                <a:solidFill>
                  <a:schemeClr val="bg1"/>
                </a:solidFill>
              </a:defRPr>
            </a:lvl1pPr>
            <a:lvl2pPr marL="361950" indent="-361950">
              <a:defRPr>
                <a:solidFill>
                  <a:schemeClr val="bg1"/>
                </a:solidFill>
              </a:defRPr>
            </a:lvl2pPr>
            <a:lvl3pPr marL="457200" indent="-457200">
              <a:buAutoNum type="alphaUcPeriod"/>
              <a:defRPr/>
            </a:lvl3pPr>
            <a:lvl4pPr marL="0" indent="0">
              <a:buNone/>
              <a:defRPr/>
            </a:lvl4pPr>
          </a:lstStyle>
          <a:p>
            <a:pPr lvl="1"/>
            <a:r>
              <a:rPr lang="fr-FR" dirty="0"/>
              <a:t>1. Cas d’un titre très court</a:t>
            </a:r>
          </a:p>
          <a:p>
            <a:pPr lvl="1"/>
            <a:r>
              <a:rPr lang="fr-FR" dirty="0"/>
              <a:t>2. Cas d’un titre très normalement long</a:t>
            </a:r>
          </a:p>
          <a:p>
            <a:pPr lvl="1"/>
            <a:r>
              <a:rPr lang="fr-FR" dirty="0"/>
              <a:t>3. Cas exceptionnel d’un titre particulièrement long.</a:t>
            </a:r>
          </a:p>
          <a:p>
            <a:pPr lvl="1"/>
            <a:r>
              <a:rPr lang="fr-FR" dirty="0"/>
              <a:t>4.</a:t>
            </a:r>
          </a:p>
          <a:p>
            <a:pPr lvl="1"/>
            <a:endParaRPr lang="fr-FR" dirty="0"/>
          </a:p>
        </p:txBody>
      </p:sp>
      <p:sp>
        <p:nvSpPr>
          <p:cNvPr id="7" name="Espace réservé du texte 6">
            <a:extLst>
              <a:ext uri="{FF2B5EF4-FFF2-40B4-BE49-F238E27FC236}">
                <a16:creationId xmlns:a16="http://schemas.microsoft.com/office/drawing/2014/main" id="{4A8BD677-7EB2-47D7-ACCB-F57CDF59E3DF}"/>
              </a:ext>
            </a:extLst>
          </p:cNvPr>
          <p:cNvSpPr>
            <a:spLocks noGrp="1"/>
          </p:cNvSpPr>
          <p:nvPr>
            <p:ph type="body" sz="quarter" idx="29" hasCustomPrompt="1"/>
          </p:nvPr>
        </p:nvSpPr>
        <p:spPr>
          <a:xfrm>
            <a:off x="766553" y="2529195"/>
            <a:ext cx="7645400" cy="673100"/>
          </a:xfrm>
        </p:spPr>
        <p:txBody>
          <a:bodyPr lIns="396000">
            <a:noAutofit/>
          </a:bodyPr>
          <a:lstStyle>
            <a:lvl1pPr>
              <a:defRPr>
                <a:solidFill>
                  <a:schemeClr val="tx1"/>
                </a:solidFill>
              </a:defRPr>
            </a:lvl1pPr>
          </a:lstStyle>
          <a:p>
            <a:pPr lvl="0"/>
            <a:r>
              <a:rPr lang="fr-FR" dirty="0"/>
              <a:t>Titre du chapitre – H1</a:t>
            </a:r>
          </a:p>
        </p:txBody>
      </p:sp>
    </p:spTree>
    <p:extLst>
      <p:ext uri="{BB962C8B-B14F-4D97-AF65-F5344CB8AC3E}">
        <p14:creationId xmlns:p14="http://schemas.microsoft.com/office/powerpoint/2010/main" val="389685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406650671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2764438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198730523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8A8C9-07BF-4545-8781-0C2D65595D27}"/>
              </a:ext>
            </a:extLst>
          </p:cNvPr>
          <p:cNvSpPr>
            <a:spLocks noGrp="1"/>
          </p:cNvSpPr>
          <p:nvPr>
            <p:ph type="title" hasCustomPrompt="1"/>
          </p:nvPr>
        </p:nvSpPr>
        <p:spPr/>
        <p:txBody>
          <a:bodyPr/>
          <a:lstStyle>
            <a:lvl1pPr>
              <a:defRPr/>
            </a:lvl1pPr>
          </a:lstStyle>
          <a:p>
            <a:r>
              <a:rPr lang="fr-FR" dirty="0"/>
              <a:t>Titre du chapitre</a:t>
            </a:r>
          </a:p>
        </p:txBody>
      </p:sp>
      <p:sp>
        <p:nvSpPr>
          <p:cNvPr id="3" name="Espace réservé de la date 2">
            <a:extLst>
              <a:ext uri="{FF2B5EF4-FFF2-40B4-BE49-F238E27FC236}">
                <a16:creationId xmlns:a16="http://schemas.microsoft.com/office/drawing/2014/main" id="{0F840A13-BF0E-4E1C-A864-23677E576458}"/>
              </a:ext>
            </a:extLst>
          </p:cNvPr>
          <p:cNvSpPr>
            <a:spLocks noGrp="1"/>
          </p:cNvSpPr>
          <p:nvPr>
            <p:ph type="dt" sz="half" idx="10"/>
          </p:nvPr>
        </p:nvSpPr>
        <p:spPr/>
        <p:txBody>
          <a:bodyPr/>
          <a:lstStyle/>
          <a:p>
            <a:r>
              <a:rPr lang="fr-FR">
                <a:solidFill>
                  <a:srgbClr val="EB4E5F"/>
                </a:solidFill>
              </a:rPr>
              <a:t>I  2020-2021  I</a:t>
            </a:r>
            <a:endParaRPr lang="fr-FR" dirty="0">
              <a:solidFill>
                <a:srgbClr val="EB4E5F"/>
              </a:solidFill>
            </a:endParaRPr>
          </a:p>
        </p:txBody>
      </p:sp>
      <p:sp>
        <p:nvSpPr>
          <p:cNvPr id="4" name="Espace réservé du pied de page 3">
            <a:extLst>
              <a:ext uri="{FF2B5EF4-FFF2-40B4-BE49-F238E27FC236}">
                <a16:creationId xmlns:a16="http://schemas.microsoft.com/office/drawing/2014/main" id="{BD09ACE3-ABA0-4E45-B3E6-8ED94FF8B276}"/>
              </a:ext>
            </a:extLst>
          </p:cNvPr>
          <p:cNvSpPr>
            <a:spLocks noGrp="1"/>
          </p:cNvSpPr>
          <p:nvPr>
            <p:ph type="ftr" sz="quarter" idx="11"/>
          </p:nvPr>
        </p:nvSpPr>
        <p:spPr/>
        <p:txBody>
          <a:bodyPr/>
          <a:lstStyle/>
          <a:p>
            <a:r>
              <a:rPr lang="fr-FR"/>
              <a:t>International Financial Accounting #1</a:t>
            </a:r>
            <a:endParaRPr lang="fr-FR" dirty="0"/>
          </a:p>
        </p:txBody>
      </p:sp>
      <p:sp>
        <p:nvSpPr>
          <p:cNvPr id="5" name="Espace réservé du numéro de diapositive 4">
            <a:extLst>
              <a:ext uri="{FF2B5EF4-FFF2-40B4-BE49-F238E27FC236}">
                <a16:creationId xmlns:a16="http://schemas.microsoft.com/office/drawing/2014/main" id="{22548BD3-DBD7-43F6-9416-7DB414E3E999}"/>
              </a:ext>
            </a:extLst>
          </p:cNvPr>
          <p:cNvSpPr>
            <a:spLocks noGrp="1"/>
          </p:cNvSpPr>
          <p:nvPr>
            <p:ph type="sldNum" sz="quarter" idx="12"/>
          </p:nvPr>
        </p:nvSpPr>
        <p:spPr/>
        <p:txBody>
          <a:bodyPr/>
          <a:lstStyle/>
          <a:p>
            <a:fld id="{2B623574-9FE8-49F6-A313-28ADE217C817}" type="slidenum">
              <a:rPr lang="fr-FR" smtClean="0"/>
              <a:pPr/>
              <a:t>‹#›</a:t>
            </a:fld>
            <a:endParaRPr lang="fr-FR"/>
          </a:p>
        </p:txBody>
      </p:sp>
      <p:sp>
        <p:nvSpPr>
          <p:cNvPr id="6" name="Espace réservé du texte 6">
            <a:extLst>
              <a:ext uri="{FF2B5EF4-FFF2-40B4-BE49-F238E27FC236}">
                <a16:creationId xmlns:a16="http://schemas.microsoft.com/office/drawing/2014/main" id="{3E3C8771-DFA7-4E19-B1FB-A4A3E3F65F32}"/>
              </a:ext>
            </a:extLst>
          </p:cNvPr>
          <p:cNvSpPr>
            <a:spLocks noGrp="1"/>
          </p:cNvSpPr>
          <p:nvPr>
            <p:ph type="body" sz="quarter" idx="13" hasCustomPrompt="1"/>
          </p:nvPr>
        </p:nvSpPr>
        <p:spPr>
          <a:xfrm>
            <a:off x="457200" y="1149896"/>
            <a:ext cx="8220075" cy="596923"/>
          </a:xfrm>
        </p:spPr>
        <p:txBody>
          <a:bodyPr lIns="0">
            <a:noAutofit/>
          </a:bodyPr>
          <a:lstStyle>
            <a:lvl1pPr>
              <a:defRPr/>
            </a:lvl1pPr>
            <a:lvl3pPr>
              <a:defRPr baseline="0">
                <a:solidFill>
                  <a:schemeClr val="accent2"/>
                </a:solidFill>
              </a:defRPr>
            </a:lvl3pPr>
          </a:lstStyle>
          <a:p>
            <a:pPr lvl="2"/>
            <a:r>
              <a:rPr lang="fr-FR" dirty="0"/>
              <a:t>Titre de votre tableau</a:t>
            </a:r>
          </a:p>
        </p:txBody>
      </p:sp>
      <p:sp>
        <p:nvSpPr>
          <p:cNvPr id="7" name="Espace réservé du tableau 8">
            <a:extLst>
              <a:ext uri="{FF2B5EF4-FFF2-40B4-BE49-F238E27FC236}">
                <a16:creationId xmlns:a16="http://schemas.microsoft.com/office/drawing/2014/main" id="{B25861CD-B6A1-43F9-A4B3-6B42473126F0}"/>
              </a:ext>
            </a:extLst>
          </p:cNvPr>
          <p:cNvSpPr>
            <a:spLocks noGrp="1"/>
          </p:cNvSpPr>
          <p:nvPr>
            <p:ph type="tbl" sz="quarter" idx="14" hasCustomPrompt="1"/>
          </p:nvPr>
        </p:nvSpPr>
        <p:spPr>
          <a:xfrm>
            <a:off x="457200" y="1949451"/>
            <a:ext cx="8220075" cy="3686174"/>
          </a:xfrm>
        </p:spPr>
        <p:txBody>
          <a:bodyPr lIns="0" rIns="0" anchor="ctr" anchorCtr="0">
            <a:noAutofit/>
          </a:bodyPr>
          <a:lstStyle>
            <a:lvl4pPr>
              <a:defRPr sz="1800"/>
            </a:lvl4pPr>
            <a:lvl7pPr algn="ctr">
              <a:defRPr/>
            </a:lvl7pPr>
          </a:lstStyle>
          <a:p>
            <a:pPr lvl="6"/>
            <a:r>
              <a:rPr lang="fr-FR" dirty="0"/>
              <a:t>Ajoutez ici votre tableau</a:t>
            </a:r>
          </a:p>
        </p:txBody>
      </p:sp>
    </p:spTree>
    <p:extLst>
      <p:ext uri="{BB962C8B-B14F-4D97-AF65-F5344CB8AC3E}">
        <p14:creationId xmlns:p14="http://schemas.microsoft.com/office/powerpoint/2010/main" val="3730448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28211613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3340655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611893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AC897-24B6-4D0B-A5AC-40927E4166B7}"/>
              </a:ext>
            </a:extLst>
          </p:cNvPr>
          <p:cNvSpPr>
            <a:spLocks noGrp="1"/>
          </p:cNvSpPr>
          <p:nvPr>
            <p:ph type="title" hasCustomPrompt="1"/>
          </p:nvPr>
        </p:nvSpPr>
        <p:spPr/>
        <p:txBody>
          <a:bodyPr>
            <a:noAutofit/>
          </a:bodyPr>
          <a:lstStyle>
            <a:lvl1pPr>
              <a:defRPr/>
            </a:lvl1pPr>
          </a:lstStyle>
          <a:p>
            <a:r>
              <a:rPr lang="fr-FR" dirty="0"/>
              <a:t>Titre du chapitre</a:t>
            </a:r>
          </a:p>
        </p:txBody>
      </p:sp>
      <p:sp>
        <p:nvSpPr>
          <p:cNvPr id="6" name="Espace réservé du texte 6">
            <a:extLst>
              <a:ext uri="{FF2B5EF4-FFF2-40B4-BE49-F238E27FC236}">
                <a16:creationId xmlns:a16="http://schemas.microsoft.com/office/drawing/2014/main" id="{97FFA61D-1C7E-4B2C-A014-741379EE8754}"/>
              </a:ext>
            </a:extLst>
          </p:cNvPr>
          <p:cNvSpPr>
            <a:spLocks noGrp="1"/>
          </p:cNvSpPr>
          <p:nvPr>
            <p:ph type="body" sz="quarter" idx="13" hasCustomPrompt="1"/>
          </p:nvPr>
        </p:nvSpPr>
        <p:spPr>
          <a:xfrm>
            <a:off x="432000" y="1234655"/>
            <a:ext cx="8280000" cy="4605427"/>
          </a:xfrm>
        </p:spPr>
        <p:txBody>
          <a:bodyPr>
            <a:noAutofit/>
          </a:bodyPr>
          <a:lstStyle>
            <a:lvl1pPr>
              <a:defRPr/>
            </a:lvl1pPr>
            <a:lvl3pPr>
              <a:defRPr baseline="0">
                <a:solidFill>
                  <a:schemeClr val="accent2"/>
                </a:solidFill>
              </a:defRPr>
            </a:lvl3pPr>
            <a:lvl4pPr>
              <a:defRPr/>
            </a:lvl4pPr>
            <a:lvl5pPr>
              <a:defRPr/>
            </a:lvl5pPr>
            <a:lvl7pPr>
              <a:defRPr/>
            </a:lvl7pPr>
            <a:lvl8pPr>
              <a:defRPr/>
            </a:lvl8pPr>
            <a:lvl9pPr indent="-180000">
              <a:defRPr/>
            </a:lvl9pPr>
          </a:lstStyle>
          <a:p>
            <a:pPr lvl="2"/>
            <a:r>
              <a:rPr lang="fr-FR" dirty="0"/>
              <a:t>3. Titre</a:t>
            </a:r>
          </a:p>
          <a:p>
            <a:pPr lvl="6"/>
            <a:r>
              <a:rPr lang="fr-FR" dirty="0"/>
              <a:t>Votre texte. </a:t>
            </a:r>
          </a:p>
          <a:p>
            <a:pPr lvl="7"/>
            <a:r>
              <a:rPr lang="fr-FR" dirty="0"/>
              <a:t>Votre texte avec puce</a:t>
            </a:r>
          </a:p>
          <a:p>
            <a:pPr lvl="8"/>
            <a:r>
              <a:rPr lang="fr-FR" dirty="0"/>
              <a:t>Votre texte avec sous-puce</a:t>
            </a:r>
          </a:p>
          <a:p>
            <a:pPr lvl="4"/>
            <a:r>
              <a:rPr lang="fr-FR" dirty="0"/>
              <a:t>3.1 Sous-titre</a:t>
            </a:r>
          </a:p>
          <a:p>
            <a:pPr lvl="6"/>
            <a:r>
              <a:rPr lang="fr-FR" dirty="0"/>
              <a:t>Votre texte. </a:t>
            </a:r>
          </a:p>
          <a:p>
            <a:pPr lvl="7"/>
            <a:r>
              <a:rPr lang="fr-FR" dirty="0"/>
              <a:t>Votre texte avec puce</a:t>
            </a:r>
          </a:p>
          <a:p>
            <a:pPr lvl="8"/>
            <a:r>
              <a:rPr lang="fr-FR" dirty="0"/>
              <a:t>Votre texte avec sous-puce</a:t>
            </a:r>
          </a:p>
          <a:p>
            <a:pPr lvl="6"/>
            <a:endParaRPr lang="fr-FR" dirty="0"/>
          </a:p>
        </p:txBody>
      </p:sp>
      <p:sp>
        <p:nvSpPr>
          <p:cNvPr id="7" name="Espace réservé de la date 6">
            <a:extLst>
              <a:ext uri="{FF2B5EF4-FFF2-40B4-BE49-F238E27FC236}">
                <a16:creationId xmlns:a16="http://schemas.microsoft.com/office/drawing/2014/main" id="{0EA6AE2A-EA00-47F4-A1AF-0FEEFB96FFFD}"/>
              </a:ext>
            </a:extLst>
          </p:cNvPr>
          <p:cNvSpPr>
            <a:spLocks noGrp="1"/>
          </p:cNvSpPr>
          <p:nvPr>
            <p:ph type="dt" sz="half" idx="14"/>
          </p:nvPr>
        </p:nvSpPr>
        <p:spPr/>
        <p:txBody>
          <a:bodyPr/>
          <a:lstStyle/>
          <a:p>
            <a:r>
              <a:rPr lang="fr-FR">
                <a:solidFill>
                  <a:srgbClr val="EB4E5F"/>
                </a:solidFill>
              </a:rPr>
              <a:t>I  2020-2021  I</a:t>
            </a:r>
            <a:endParaRPr lang="fr-FR" dirty="0">
              <a:solidFill>
                <a:srgbClr val="EB4E5F"/>
              </a:solidFill>
            </a:endParaRPr>
          </a:p>
        </p:txBody>
      </p:sp>
      <p:sp>
        <p:nvSpPr>
          <p:cNvPr id="8" name="Espace réservé du pied de page 7">
            <a:extLst>
              <a:ext uri="{FF2B5EF4-FFF2-40B4-BE49-F238E27FC236}">
                <a16:creationId xmlns:a16="http://schemas.microsoft.com/office/drawing/2014/main" id="{29067769-2648-4F48-8880-9C09A613FA8D}"/>
              </a:ext>
            </a:extLst>
          </p:cNvPr>
          <p:cNvSpPr>
            <a:spLocks noGrp="1"/>
          </p:cNvSpPr>
          <p:nvPr>
            <p:ph type="ftr" sz="quarter" idx="15"/>
          </p:nvPr>
        </p:nvSpPr>
        <p:spPr/>
        <p:txBody>
          <a:bodyPr/>
          <a:lstStyle/>
          <a:p>
            <a:r>
              <a:rPr lang="fr-FR"/>
              <a:t>International Financial Accounting #1</a:t>
            </a:r>
            <a:endParaRPr lang="fr-FR" dirty="0"/>
          </a:p>
        </p:txBody>
      </p:sp>
      <p:sp>
        <p:nvSpPr>
          <p:cNvPr id="9" name="Espace réservé du numéro de diapositive 8">
            <a:extLst>
              <a:ext uri="{FF2B5EF4-FFF2-40B4-BE49-F238E27FC236}">
                <a16:creationId xmlns:a16="http://schemas.microsoft.com/office/drawing/2014/main" id="{23A531E3-46A0-488A-B76B-5B2F4F18AD0B}"/>
              </a:ext>
            </a:extLst>
          </p:cNvPr>
          <p:cNvSpPr>
            <a:spLocks noGrp="1"/>
          </p:cNvSpPr>
          <p:nvPr>
            <p:ph type="sldNum" sz="quarter" idx="16"/>
          </p:nvPr>
        </p:nvSpPr>
        <p:spPr/>
        <p:txBody>
          <a:bodyPr/>
          <a:lstStyle/>
          <a:p>
            <a:fld id="{2B623574-9FE8-49F6-A313-28ADE217C817}" type="slidenum">
              <a:rPr lang="fr-FR" smtClean="0"/>
              <a:pPr/>
              <a:t>‹#›</a:t>
            </a:fld>
            <a:endParaRPr lang="fr-FR"/>
          </a:p>
        </p:txBody>
      </p:sp>
    </p:spTree>
    <p:extLst>
      <p:ext uri="{BB962C8B-B14F-4D97-AF65-F5344CB8AC3E}">
        <p14:creationId xmlns:p14="http://schemas.microsoft.com/office/powerpoint/2010/main" val="37420494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71293"/>
            <a:ext cx="8246070" cy="1018032"/>
          </a:xfrm>
          <a:effectLst/>
        </p:spPr>
        <p:txBody>
          <a:bodyPr>
            <a:normAutofit/>
          </a:bodyPr>
          <a:lstStyle>
            <a:lvl1pPr algn="l">
              <a:defRPr sz="3600" baseline="0">
                <a:solidFill>
                  <a:srgbClr val="00B0F0"/>
                </a:solidFill>
                <a:effectLst/>
              </a:defRPr>
            </a:lvl1pPr>
          </a:lstStyle>
          <a:p>
            <a:r>
              <a:rPr lang="en-US"/>
              <a:t>Click to edit Master title style</a:t>
            </a:r>
            <a:endParaRPr lang="en-US" dirty="0"/>
          </a:p>
        </p:txBody>
      </p:sp>
      <p:sp>
        <p:nvSpPr>
          <p:cNvPr id="3" name="Content Placeholder 2"/>
          <p:cNvSpPr>
            <a:spLocks noGrp="1"/>
          </p:cNvSpPr>
          <p:nvPr>
            <p:ph idx="1"/>
          </p:nvPr>
        </p:nvSpPr>
        <p:spPr>
          <a:xfrm>
            <a:off x="448966" y="1800148"/>
            <a:ext cx="8246070" cy="4479339"/>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795D5067-81D5-4424-8D4D-53DDD13BE81B}" type="slidenum">
              <a:rPr lang="es-ES" altLang="en-US" smtClean="0"/>
              <a:pPr/>
              <a:t>‹#›</a:t>
            </a:fld>
            <a:endParaRPr lang="es-ES" altLang="en-US"/>
          </a:p>
        </p:txBody>
      </p:sp>
    </p:spTree>
    <p:extLst>
      <p:ext uri="{BB962C8B-B14F-4D97-AF65-F5344CB8AC3E}">
        <p14:creationId xmlns:p14="http://schemas.microsoft.com/office/powerpoint/2010/main" val="33158248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381F556-408F-4600-A0FD-34FFFA46FAFF}" type="datetimeFigureOut">
              <a:rPr lang="en-IE" smtClean="0"/>
              <a:t>18/09/2021</a:t>
            </a:fld>
            <a:endParaRPr lang="en-IE"/>
          </a:p>
        </p:txBody>
      </p:sp>
      <p:sp>
        <p:nvSpPr>
          <p:cNvPr id="4" name="Footer Placeholder 3"/>
          <p:cNvSpPr>
            <a:spLocks noGrp="1"/>
          </p:cNvSpPr>
          <p:nvPr>
            <p:ph type="ftr" sz="quarter" idx="11"/>
          </p:nvPr>
        </p:nvSpPr>
        <p:spPr/>
        <p:txBody>
          <a:bodyPr/>
          <a:lstStyle/>
          <a:p>
            <a:r>
              <a:rPr lang="en-US"/>
              <a:t>Financial Accounting, 7e Stice/Stice, 2006 © Thomson</a:t>
            </a:r>
          </a:p>
          <a:p>
            <a:endParaRPr lang="en-US"/>
          </a:p>
        </p:txBody>
      </p:sp>
      <p:sp>
        <p:nvSpPr>
          <p:cNvPr id="5" name="Slide Number Placeholder 4"/>
          <p:cNvSpPr>
            <a:spLocks noGrp="1"/>
          </p:cNvSpPr>
          <p:nvPr>
            <p:ph type="sldNum" sz="quarter" idx="12"/>
          </p:nvPr>
        </p:nvSpPr>
        <p:spPr/>
        <p:txBody>
          <a:bodyPr/>
          <a:lstStyle/>
          <a:p>
            <a:fld id="{6AE3C6DC-8B57-47AB-83C5-1C0DA620DAE3}" type="slidenum">
              <a:rPr lang="en-US" smtClean="0"/>
              <a:pPr/>
              <a:t>‹#›</a:t>
            </a:fld>
            <a:endParaRPr lang="en-US"/>
          </a:p>
        </p:txBody>
      </p:sp>
    </p:spTree>
    <p:extLst>
      <p:ext uri="{BB962C8B-B14F-4D97-AF65-F5344CB8AC3E}">
        <p14:creationId xmlns:p14="http://schemas.microsoft.com/office/powerpoint/2010/main" val="21926099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351667812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3415156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005409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381F556-408F-4600-A0FD-34FFFA46FAFF}" type="datetimeFigureOut">
              <a:rPr lang="en-IE" smtClean="0"/>
              <a:t>18/09/2021</a:t>
            </a:fld>
            <a:endParaRPr lang="en-IE"/>
          </a:p>
        </p:txBody>
      </p:sp>
      <p:sp>
        <p:nvSpPr>
          <p:cNvPr id="5" name="Footer Placeholder 4"/>
          <p:cNvSpPr>
            <a:spLocks noGrp="1"/>
          </p:cNvSpPr>
          <p:nvPr>
            <p:ph type="ftr" sz="quarter" idx="11"/>
          </p:nvPr>
        </p:nvSpPr>
        <p:spPr/>
        <p:txBody>
          <a:bodyPr/>
          <a:lstStyle/>
          <a:p>
            <a:r>
              <a:rPr lang="en-US"/>
              <a:t>Financial Accounting, 7e Stice/Stice, 2006 © Thomson</a:t>
            </a:r>
          </a:p>
          <a:p>
            <a:endParaRPr lang="en-US"/>
          </a:p>
        </p:txBody>
      </p:sp>
      <p:sp>
        <p:nvSpPr>
          <p:cNvPr id="6" name="Slide Number Placeholder 5"/>
          <p:cNvSpPr>
            <a:spLocks noGrp="1"/>
          </p:cNvSpPr>
          <p:nvPr>
            <p:ph type="sldNum" sz="quarter" idx="12"/>
          </p:nvPr>
        </p:nvSpPr>
        <p:spPr/>
        <p:txBody>
          <a:bodyPr/>
          <a:lstStyle/>
          <a:p>
            <a:fld id="{FA2901BB-89DA-4994-B1B3-9D4046FBCB96}" type="slidenum">
              <a:rPr lang="en-US" smtClean="0"/>
              <a:pPr/>
              <a:t>‹#›</a:t>
            </a:fld>
            <a:endParaRPr lang="en-US"/>
          </a:p>
        </p:txBody>
      </p:sp>
    </p:spTree>
    <p:extLst>
      <p:ext uri="{BB962C8B-B14F-4D97-AF65-F5344CB8AC3E}">
        <p14:creationId xmlns:p14="http://schemas.microsoft.com/office/powerpoint/2010/main" val="35674160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0E1448EA-49F2-D149-B4E7-3E3516078006}"/>
              </a:ext>
            </a:extLst>
          </p:cNvPr>
          <p:cNvSpPr>
            <a:spLocks noGrp="1"/>
          </p:cNvSpPr>
          <p:nvPr>
            <p:ph type="title" hasCustomPrompt="1"/>
          </p:nvPr>
        </p:nvSpPr>
        <p:spPr/>
        <p:txBody>
          <a:bodyPr/>
          <a:lstStyle>
            <a:lvl1pPr>
              <a:defRPr/>
            </a:lvl1pPr>
          </a:lstStyle>
          <a:p>
            <a:r>
              <a:rPr lang="fr-FR" dirty="0"/>
              <a:t>Titre de la présentation</a:t>
            </a:r>
          </a:p>
        </p:txBody>
      </p:sp>
      <p:sp>
        <p:nvSpPr>
          <p:cNvPr id="3" name="Espace réservé du texte 2">
            <a:extLst>
              <a:ext uri="{FF2B5EF4-FFF2-40B4-BE49-F238E27FC236}">
                <a16:creationId xmlns:a16="http://schemas.microsoft.com/office/drawing/2014/main" id="{7D86976E-869E-46E6-A01C-85C240ED1A2F}"/>
              </a:ext>
            </a:extLst>
          </p:cNvPr>
          <p:cNvSpPr>
            <a:spLocks noGrp="1"/>
          </p:cNvSpPr>
          <p:nvPr>
            <p:ph type="body" sz="quarter" idx="25" hasCustomPrompt="1"/>
          </p:nvPr>
        </p:nvSpPr>
        <p:spPr>
          <a:xfrm>
            <a:off x="577970" y="1153339"/>
            <a:ext cx="3994028" cy="1090112"/>
          </a:xfrm>
        </p:spPr>
        <p:txBody>
          <a:bodyPr lIns="0" anchor="b" anchorCtr="0">
            <a:noAutofit/>
          </a:bodyPr>
          <a:lstStyle>
            <a:lvl1pPr>
              <a:defRPr/>
            </a:lvl1pPr>
          </a:lstStyle>
          <a:p>
            <a:pPr lvl="1"/>
            <a:r>
              <a:rPr lang="fr-FR" dirty="0"/>
              <a:t>Sommaire</a:t>
            </a:r>
          </a:p>
        </p:txBody>
      </p:sp>
      <p:sp>
        <p:nvSpPr>
          <p:cNvPr id="7" name="Espace réservé du texte 6">
            <a:extLst>
              <a:ext uri="{FF2B5EF4-FFF2-40B4-BE49-F238E27FC236}">
                <a16:creationId xmlns:a16="http://schemas.microsoft.com/office/drawing/2014/main" id="{9D141609-2DAB-4F58-B13F-64A67824B2D5}"/>
              </a:ext>
            </a:extLst>
          </p:cNvPr>
          <p:cNvSpPr>
            <a:spLocks noGrp="1"/>
          </p:cNvSpPr>
          <p:nvPr>
            <p:ph type="body" sz="quarter" idx="27" hasCustomPrompt="1"/>
          </p:nvPr>
        </p:nvSpPr>
        <p:spPr>
          <a:xfrm>
            <a:off x="4762501" y="2585800"/>
            <a:ext cx="4100511" cy="3797745"/>
          </a:xfrm>
        </p:spPr>
        <p:txBody>
          <a:bodyPr lIns="360000">
            <a:noAutofit/>
          </a:bodyPr>
          <a:lstStyle>
            <a:lvl3pPr>
              <a:defRPr/>
            </a:lvl3pPr>
            <a:lvl4pPr marL="342900" indent="-342900">
              <a:buAutoNum type="arabicPeriod"/>
              <a:defRPr/>
            </a:lvl4pPr>
          </a:lstStyle>
          <a:p>
            <a:pPr lvl="2"/>
            <a:r>
              <a:rPr lang="fr-FR" dirty="0"/>
              <a:t>B. Nom du chapitre</a:t>
            </a:r>
          </a:p>
          <a:p>
            <a:pPr lvl="3"/>
            <a:r>
              <a:rPr lang="fr-FR" dirty="0"/>
              <a:t>Titre 1</a:t>
            </a:r>
          </a:p>
          <a:p>
            <a:pPr lvl="3"/>
            <a:r>
              <a:rPr lang="fr-FR" dirty="0"/>
              <a:t>Titre 2</a:t>
            </a:r>
          </a:p>
          <a:p>
            <a:pPr lvl="2"/>
            <a:endParaRPr lang="fr-FR" dirty="0"/>
          </a:p>
        </p:txBody>
      </p:sp>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393954" y="2587017"/>
            <a:ext cx="4100512" cy="3796528"/>
          </a:xfrm>
        </p:spPr>
        <p:txBody>
          <a:bodyPr lIns="360000">
            <a:noAutofit/>
          </a:bodyPr>
          <a:lstStyle>
            <a:lvl1pPr>
              <a:defRPr/>
            </a:lvl1pPr>
            <a:lvl3pPr marL="457200" indent="-457200">
              <a:buAutoNum type="alphaUcPeriod"/>
              <a:defRPr/>
            </a:lvl3pPr>
            <a:lvl4pPr marL="342900" indent="-342900">
              <a:buAutoNum type="arabicPeriod"/>
              <a:defRPr/>
            </a:lvl4pPr>
          </a:lstStyle>
          <a:p>
            <a:pPr lvl="2"/>
            <a:r>
              <a:rPr lang="fr-FR" dirty="0"/>
              <a:t>Nom du chapitre</a:t>
            </a:r>
          </a:p>
          <a:p>
            <a:pPr lvl="3"/>
            <a:r>
              <a:rPr lang="fr-FR" dirty="0"/>
              <a:t>Titre 1</a:t>
            </a:r>
          </a:p>
          <a:p>
            <a:pPr lvl="3"/>
            <a:r>
              <a:rPr lang="fr-FR" dirty="0"/>
              <a:t>Titre 2</a:t>
            </a:r>
          </a:p>
          <a:p>
            <a:pPr lvl="3"/>
            <a:r>
              <a:rPr lang="fr-FR" dirty="0"/>
              <a:t>Titre 3</a:t>
            </a:r>
          </a:p>
          <a:p>
            <a:pPr lvl="3"/>
            <a:r>
              <a:rPr lang="fr-FR" dirty="0"/>
              <a:t>Titre 4</a:t>
            </a:r>
          </a:p>
          <a:p>
            <a:pPr lvl="3"/>
            <a:r>
              <a:rPr lang="fr-FR" dirty="0"/>
              <a:t>Titre 5</a:t>
            </a:r>
          </a:p>
          <a:p>
            <a:pPr lvl="2"/>
            <a:endParaRPr lang="fr-FR" dirty="0"/>
          </a:p>
        </p:txBody>
      </p:sp>
    </p:spTree>
    <p:extLst>
      <p:ext uri="{BB962C8B-B14F-4D97-AF65-F5344CB8AC3E}">
        <p14:creationId xmlns:p14="http://schemas.microsoft.com/office/powerpoint/2010/main" val="132363148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C6B1A1-4D40-4BD3-8244-CC690E6BAAE8}"/>
              </a:ext>
            </a:extLst>
          </p:cNvPr>
          <p:cNvSpPr>
            <a:spLocks noGrp="1"/>
          </p:cNvSpPr>
          <p:nvPr>
            <p:ph type="dt" sz="half" idx="10"/>
          </p:nvPr>
        </p:nvSpPr>
        <p:spPr/>
        <p:txBody>
          <a:bodyPr/>
          <a:lstStyle/>
          <a:p>
            <a:fld id="{018F2AC7-D887-4F93-BAEF-6F563D3FF09E}" type="datetimeFigureOut">
              <a:rPr lang="en-GB" smtClean="0"/>
              <a:t>18/09/2021</a:t>
            </a:fld>
            <a:endParaRPr lang="en-GB"/>
          </a:p>
        </p:txBody>
      </p:sp>
      <p:sp>
        <p:nvSpPr>
          <p:cNvPr id="3" name="Footer Placeholder 2">
            <a:extLst>
              <a:ext uri="{FF2B5EF4-FFF2-40B4-BE49-F238E27FC236}">
                <a16:creationId xmlns:a16="http://schemas.microsoft.com/office/drawing/2014/main" id="{8148B025-F4C3-40C8-B62D-A54A6565667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6EF931B-9F82-4FCC-9D81-FDA5AC996BD0}"/>
              </a:ext>
            </a:extLst>
          </p:cNvPr>
          <p:cNvSpPr>
            <a:spLocks noGrp="1"/>
          </p:cNvSpPr>
          <p:nvPr>
            <p:ph type="sldNum" sz="quarter" idx="12"/>
          </p:nvPr>
        </p:nvSpPr>
        <p:spPr/>
        <p:txBody>
          <a:bodyPr/>
          <a:lstStyle/>
          <a:p>
            <a:fld id="{4E94AD26-D4F7-448E-9C35-4CDA1F572BAE}" type="slidenum">
              <a:rPr lang="en-GB" smtClean="0"/>
              <a:t>‹#›</a:t>
            </a:fld>
            <a:endParaRPr lang="en-GB"/>
          </a:p>
        </p:txBody>
      </p:sp>
    </p:spTree>
    <p:extLst>
      <p:ext uri="{BB962C8B-B14F-4D97-AF65-F5344CB8AC3E}">
        <p14:creationId xmlns:p14="http://schemas.microsoft.com/office/powerpoint/2010/main" val="302302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F424D8-2313-458F-855A-C1956FB593B0}"/>
              </a:ext>
            </a:extLst>
          </p:cNvPr>
          <p:cNvSpPr>
            <a:spLocks noGrp="1"/>
          </p:cNvSpPr>
          <p:nvPr>
            <p:ph type="title" hasCustomPrompt="1"/>
          </p:nvPr>
        </p:nvSpPr>
        <p:spPr/>
        <p:txBody>
          <a:bodyPr/>
          <a:lstStyle>
            <a:lvl1pPr>
              <a:defRPr/>
            </a:lvl1pPr>
          </a:lstStyle>
          <a:p>
            <a:r>
              <a:rPr lang="fr-FR" dirty="0"/>
              <a:t>A. Titre du chapitre - H1</a:t>
            </a:r>
          </a:p>
        </p:txBody>
      </p:sp>
    </p:spTree>
    <p:extLst>
      <p:ext uri="{BB962C8B-B14F-4D97-AF65-F5344CB8AC3E}">
        <p14:creationId xmlns:p14="http://schemas.microsoft.com/office/powerpoint/2010/main" val="41289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Chapitre">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D2F2523-75F1-5748-85DC-402AC8A57B13}"/>
              </a:ext>
            </a:extLst>
          </p:cNvPr>
          <p:cNvSpPr>
            <a:spLocks noGrp="1"/>
          </p:cNvSpPr>
          <p:nvPr>
            <p:ph type="title" hasCustomPrompt="1"/>
          </p:nvPr>
        </p:nvSpPr>
        <p:spPr/>
        <p:txBody>
          <a:bodyPr/>
          <a:lstStyle>
            <a:lvl1pPr>
              <a:defRPr/>
            </a:lvl1pPr>
          </a:lstStyle>
          <a:p>
            <a:r>
              <a:rPr lang="fr-FR" dirty="0"/>
              <a:t>Titre du chapitre</a:t>
            </a:r>
          </a:p>
        </p:txBody>
      </p:sp>
      <p:sp>
        <p:nvSpPr>
          <p:cNvPr id="10" name="Espace réservé du texte 7">
            <a:extLst>
              <a:ext uri="{FF2B5EF4-FFF2-40B4-BE49-F238E27FC236}">
                <a16:creationId xmlns:a16="http://schemas.microsoft.com/office/drawing/2014/main" id="{EDE09757-75B9-CC43-8E05-8061F75EB92D}"/>
              </a:ext>
            </a:extLst>
          </p:cNvPr>
          <p:cNvSpPr>
            <a:spLocks noGrp="1"/>
          </p:cNvSpPr>
          <p:nvPr>
            <p:ph type="body" sz="quarter" idx="12" hasCustomPrompt="1"/>
          </p:nvPr>
        </p:nvSpPr>
        <p:spPr>
          <a:xfrm>
            <a:off x="1588625" y="2543580"/>
            <a:ext cx="4656137" cy="966383"/>
          </a:xfrm>
          <a:prstGeom prst="rect">
            <a:avLst/>
          </a:prstGeom>
        </p:spPr>
        <p:txBody>
          <a:bodyPr lIns="360000" anchor="b" anchorCtr="0">
            <a:noAutofit/>
          </a:bodyPr>
          <a:lstStyle>
            <a:lvl1pPr marL="0" indent="0">
              <a:lnSpc>
                <a:spcPct val="100000"/>
              </a:lnSpc>
              <a:spcAft>
                <a:spcPts val="0"/>
              </a:spcAft>
              <a:buFontTx/>
              <a:buNone/>
              <a:defRPr sz="5000" b="1" i="0" baseline="0">
                <a:solidFill>
                  <a:schemeClr val="tx1"/>
                </a:solidFill>
              </a:defRPr>
            </a:lvl1pPr>
          </a:lstStyle>
          <a:p>
            <a:r>
              <a:rPr lang="fr-FR" dirty="0"/>
              <a:t>1.</a:t>
            </a:r>
          </a:p>
        </p:txBody>
      </p:sp>
      <p:sp>
        <p:nvSpPr>
          <p:cNvPr id="13" name="Espace réservé du texte 2">
            <a:extLst>
              <a:ext uri="{FF2B5EF4-FFF2-40B4-BE49-F238E27FC236}">
                <a16:creationId xmlns:a16="http://schemas.microsoft.com/office/drawing/2014/main" id="{91EE7FDF-4327-B145-9C6C-46CE6D9CB4F1}"/>
              </a:ext>
            </a:extLst>
          </p:cNvPr>
          <p:cNvSpPr>
            <a:spLocks noGrp="1"/>
          </p:cNvSpPr>
          <p:nvPr>
            <p:ph type="body" sz="quarter" idx="13" hasCustomPrompt="1"/>
          </p:nvPr>
        </p:nvSpPr>
        <p:spPr>
          <a:xfrm>
            <a:off x="1589088" y="3579610"/>
            <a:ext cx="4656137" cy="939800"/>
          </a:xfrm>
          <a:prstGeom prst="rect">
            <a:avLst/>
          </a:prstGeom>
        </p:spPr>
        <p:txBody>
          <a:bodyPr lIns="360000">
            <a:noAutofit/>
          </a:bodyPr>
          <a:lstStyle>
            <a:lvl1pPr marL="0" indent="0">
              <a:buFontTx/>
              <a:buNone/>
              <a:defRPr sz="3000" b="1" i="0" baseline="0"/>
            </a:lvl1pPr>
          </a:lstStyle>
          <a:p>
            <a:r>
              <a:rPr lang="fr-FR" dirty="0"/>
              <a:t>Nom du chapitre</a:t>
            </a:r>
          </a:p>
        </p:txBody>
      </p:sp>
      <p:sp>
        <p:nvSpPr>
          <p:cNvPr id="2" name="Rectangle 1">
            <a:extLst>
              <a:ext uri="{FF2B5EF4-FFF2-40B4-BE49-F238E27FC236}">
                <a16:creationId xmlns:a16="http://schemas.microsoft.com/office/drawing/2014/main" id="{5CABA7EF-1129-4E09-B885-3F30FFFDBF45}"/>
              </a:ext>
            </a:extLst>
          </p:cNvPr>
          <p:cNvSpPr/>
          <p:nvPr userDrawn="1"/>
        </p:nvSpPr>
        <p:spPr>
          <a:xfrm>
            <a:off x="1484671" y="2543581"/>
            <a:ext cx="45719" cy="1975830"/>
          </a:xfrm>
          <a:prstGeom prst="rect">
            <a:avLst/>
          </a:prstGeom>
          <a:solidFill>
            <a:srgbClr val="EB4E5F"/>
          </a:solidFill>
          <a:ln>
            <a:solidFill>
              <a:srgbClr val="EB4E5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188035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71293"/>
            <a:ext cx="8246070" cy="1018032"/>
          </a:xfrm>
          <a:effectLst/>
        </p:spPr>
        <p:txBody>
          <a:bodyPr>
            <a:normAutofit/>
          </a:bodyPr>
          <a:lstStyle>
            <a:lvl1pPr algn="l">
              <a:defRPr sz="3600" baseline="0">
                <a:solidFill>
                  <a:srgbClr val="00B0F0"/>
                </a:solidFill>
                <a:effectLst/>
              </a:defRPr>
            </a:lvl1pPr>
          </a:lstStyle>
          <a:p>
            <a:r>
              <a:rPr lang="en-US"/>
              <a:t>Click to edit Master title style</a:t>
            </a:r>
            <a:endParaRPr lang="en-US" dirty="0"/>
          </a:p>
        </p:txBody>
      </p:sp>
      <p:sp>
        <p:nvSpPr>
          <p:cNvPr id="3" name="Content Placeholder 2"/>
          <p:cNvSpPr>
            <a:spLocks noGrp="1"/>
          </p:cNvSpPr>
          <p:nvPr>
            <p:ph idx="1"/>
          </p:nvPr>
        </p:nvSpPr>
        <p:spPr>
          <a:xfrm>
            <a:off x="448966" y="1800148"/>
            <a:ext cx="8246070" cy="4479339"/>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795D5067-81D5-4424-8D4D-53DDD13BE81B}" type="slidenum">
              <a:rPr lang="es-ES" altLang="en-US" smtClean="0"/>
              <a:pPr/>
              <a:t>‹#›</a:t>
            </a:fld>
            <a:endParaRPr lang="es-ES" altLang="en-US"/>
          </a:p>
        </p:txBody>
      </p:sp>
    </p:spTree>
    <p:extLst>
      <p:ext uri="{BB962C8B-B14F-4D97-AF65-F5344CB8AC3E}">
        <p14:creationId xmlns:p14="http://schemas.microsoft.com/office/powerpoint/2010/main" val="2097642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23" name="Espace réservé du texte 22">
            <a:extLst>
              <a:ext uri="{FF2B5EF4-FFF2-40B4-BE49-F238E27FC236}">
                <a16:creationId xmlns:a16="http://schemas.microsoft.com/office/drawing/2014/main" id="{21160D5A-821D-4148-97FB-001F200C51EF}"/>
              </a:ext>
            </a:extLst>
          </p:cNvPr>
          <p:cNvSpPr>
            <a:spLocks noGrp="1"/>
          </p:cNvSpPr>
          <p:nvPr>
            <p:ph type="body" sz="quarter" idx="28" hasCustomPrompt="1"/>
          </p:nvPr>
        </p:nvSpPr>
        <p:spPr>
          <a:xfrm>
            <a:off x="1863307" y="3637156"/>
            <a:ext cx="6296722" cy="1039483"/>
          </a:xfrm>
        </p:spPr>
        <p:txBody>
          <a:bodyPr lIns="360000">
            <a:noAutofit/>
          </a:bodyPr>
          <a:lstStyle>
            <a:lvl1pPr algn="l">
              <a:defRPr>
                <a:solidFill>
                  <a:schemeClr val="bg1"/>
                </a:solidFill>
              </a:defRPr>
            </a:lvl1pPr>
            <a:lvl3pPr marL="457200" indent="-457200">
              <a:buAutoNum type="alphaUcPeriod"/>
              <a:defRPr/>
            </a:lvl3pPr>
            <a:lvl4pPr marL="0" indent="0">
              <a:buNone/>
              <a:defRPr/>
            </a:lvl4pPr>
          </a:lstStyle>
          <a:p>
            <a:pPr lvl="0"/>
            <a:r>
              <a:rPr lang="fr-FR" dirty="0"/>
              <a:t>Titre du chapitre – H1</a:t>
            </a:r>
          </a:p>
        </p:txBody>
      </p:sp>
    </p:spTree>
    <p:extLst>
      <p:ext uri="{BB962C8B-B14F-4D97-AF65-F5344CB8AC3E}">
        <p14:creationId xmlns:p14="http://schemas.microsoft.com/office/powerpoint/2010/main" val="144775409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itre détaillé">
    <p:spTree>
      <p:nvGrpSpPr>
        <p:cNvPr id="1" name=""/>
        <p:cNvGrpSpPr/>
        <p:nvPr/>
      </p:nvGrpSpPr>
      <p:grpSpPr>
        <a:xfrm>
          <a:off x="0" y="0"/>
          <a:ext cx="0" cy="0"/>
          <a:chOff x="0" y="0"/>
          <a:chExt cx="0" cy="0"/>
        </a:xfrm>
      </p:grpSpPr>
      <p:sp>
        <p:nvSpPr>
          <p:cNvPr id="3" name="Espace réservé du texte 22">
            <a:extLst>
              <a:ext uri="{FF2B5EF4-FFF2-40B4-BE49-F238E27FC236}">
                <a16:creationId xmlns:a16="http://schemas.microsoft.com/office/drawing/2014/main" id="{F5E4B647-AF47-405F-8BF1-8E8CAD83C4AB}"/>
              </a:ext>
            </a:extLst>
          </p:cNvPr>
          <p:cNvSpPr>
            <a:spLocks noGrp="1"/>
          </p:cNvSpPr>
          <p:nvPr>
            <p:ph type="body" sz="quarter" idx="28" hasCustomPrompt="1"/>
          </p:nvPr>
        </p:nvSpPr>
        <p:spPr>
          <a:xfrm>
            <a:off x="766617" y="3219967"/>
            <a:ext cx="7645272" cy="3019246"/>
          </a:xfrm>
        </p:spPr>
        <p:txBody>
          <a:bodyPr lIns="360000">
            <a:noAutofit/>
          </a:bodyPr>
          <a:lstStyle>
            <a:lvl1pPr algn="l">
              <a:defRPr>
                <a:solidFill>
                  <a:schemeClr val="bg1"/>
                </a:solidFill>
              </a:defRPr>
            </a:lvl1pPr>
            <a:lvl2pPr marL="361950" indent="-361950">
              <a:defRPr>
                <a:solidFill>
                  <a:schemeClr val="bg1"/>
                </a:solidFill>
              </a:defRPr>
            </a:lvl2pPr>
            <a:lvl3pPr marL="457200" indent="-457200">
              <a:buAutoNum type="alphaUcPeriod"/>
              <a:defRPr/>
            </a:lvl3pPr>
            <a:lvl4pPr marL="0" indent="0">
              <a:buNone/>
              <a:defRPr/>
            </a:lvl4pPr>
          </a:lstStyle>
          <a:p>
            <a:pPr lvl="1"/>
            <a:r>
              <a:rPr lang="fr-FR" dirty="0"/>
              <a:t>1. Cas d’un titre très court</a:t>
            </a:r>
          </a:p>
          <a:p>
            <a:pPr lvl="1"/>
            <a:r>
              <a:rPr lang="fr-FR" dirty="0"/>
              <a:t>2. Cas d’un titre très normalement long</a:t>
            </a:r>
          </a:p>
          <a:p>
            <a:pPr lvl="1"/>
            <a:r>
              <a:rPr lang="fr-FR" dirty="0"/>
              <a:t>3. Cas exceptionnel d’un titre particulièrement long.</a:t>
            </a:r>
          </a:p>
          <a:p>
            <a:pPr lvl="1"/>
            <a:r>
              <a:rPr lang="fr-FR" dirty="0"/>
              <a:t>4.</a:t>
            </a:r>
          </a:p>
          <a:p>
            <a:pPr lvl="1"/>
            <a:endParaRPr lang="fr-FR" dirty="0"/>
          </a:p>
        </p:txBody>
      </p:sp>
      <p:sp>
        <p:nvSpPr>
          <p:cNvPr id="7" name="Espace réservé du texte 6">
            <a:extLst>
              <a:ext uri="{FF2B5EF4-FFF2-40B4-BE49-F238E27FC236}">
                <a16:creationId xmlns:a16="http://schemas.microsoft.com/office/drawing/2014/main" id="{4A8BD677-7EB2-47D7-ACCB-F57CDF59E3DF}"/>
              </a:ext>
            </a:extLst>
          </p:cNvPr>
          <p:cNvSpPr>
            <a:spLocks noGrp="1"/>
          </p:cNvSpPr>
          <p:nvPr>
            <p:ph type="body" sz="quarter" idx="29" hasCustomPrompt="1"/>
          </p:nvPr>
        </p:nvSpPr>
        <p:spPr>
          <a:xfrm>
            <a:off x="766553" y="2529195"/>
            <a:ext cx="7645400" cy="673100"/>
          </a:xfrm>
        </p:spPr>
        <p:txBody>
          <a:bodyPr lIns="396000">
            <a:noAutofit/>
          </a:bodyPr>
          <a:lstStyle>
            <a:lvl1pPr>
              <a:defRPr>
                <a:solidFill>
                  <a:schemeClr val="tx1"/>
                </a:solidFill>
              </a:defRPr>
            </a:lvl1pPr>
          </a:lstStyle>
          <a:p>
            <a:pPr lvl="0"/>
            <a:r>
              <a:rPr lang="fr-FR" dirty="0"/>
              <a:t>Titre du chapitre – H1</a:t>
            </a:r>
          </a:p>
        </p:txBody>
      </p:sp>
    </p:spTree>
    <p:extLst>
      <p:ext uri="{BB962C8B-B14F-4D97-AF65-F5344CB8AC3E}">
        <p14:creationId xmlns:p14="http://schemas.microsoft.com/office/powerpoint/2010/main" val="218042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emf"/><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2.xml"/><Relationship Id="rId7" Type="http://schemas.openxmlformats.org/officeDocument/2006/relationships/theme" Target="../theme/theme1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1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g"/><Relationship Id="rId5" Type="http://schemas.openxmlformats.org/officeDocument/2006/relationships/theme" Target="../theme/theme5.xml"/><Relationship Id="rId4"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7.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g"/><Relationship Id="rId5" Type="http://schemas.openxmlformats.org/officeDocument/2006/relationships/theme" Target="../theme/theme6.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9.emf"/><Relationship Id="rId5" Type="http://schemas.openxmlformats.org/officeDocument/2006/relationships/image" Target="../media/image8.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9.emf"/><Relationship Id="rId5" Type="http://schemas.openxmlformats.org/officeDocument/2006/relationships/image" Target="../media/image13.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340939"/>
            <a:ext cx="9133913" cy="4271584"/>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5"/>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du chapitre</a:t>
            </a:r>
          </a:p>
        </p:txBody>
      </p:sp>
      <p:sp>
        <p:nvSpPr>
          <p:cNvPr id="9" name="Espace réservé de la date 8">
            <a:extLst>
              <a:ext uri="{FF2B5EF4-FFF2-40B4-BE49-F238E27FC236}">
                <a16:creationId xmlns:a16="http://schemas.microsoft.com/office/drawing/2014/main" id="{6C2BB36A-B938-4142-B789-EF3F793C3933}"/>
              </a:ext>
            </a:extLst>
          </p:cNvPr>
          <p:cNvSpPr>
            <a:spLocks noGrp="1"/>
          </p:cNvSpPr>
          <p:nvPr>
            <p:ph type="dt" sz="half" idx="2"/>
          </p:nvPr>
        </p:nvSpPr>
        <p:spPr>
          <a:xfrm>
            <a:off x="6096000" y="6339928"/>
            <a:ext cx="2057400" cy="365125"/>
          </a:xfrm>
          <a:prstGeom prst="rect">
            <a:avLst/>
          </a:prstGeom>
        </p:spPr>
        <p:txBody>
          <a:bodyPr vert="horz" lIns="91440" tIns="45720" rIns="91440" bIns="45720" rtlCol="0" anchor="ctr"/>
          <a:lstStyle>
            <a:lvl1pPr algn="ctr">
              <a:lnSpc>
                <a:spcPts val="1200"/>
              </a:lnSpc>
              <a:spcBef>
                <a:spcPts val="600"/>
              </a:spcBef>
              <a:spcAft>
                <a:spcPts val="600"/>
              </a:spcAft>
              <a:defRPr sz="1130" b="1">
                <a:solidFill>
                  <a:schemeClr val="tx1"/>
                </a:solidFill>
              </a:defRPr>
            </a:lvl1pPr>
          </a:lstStyle>
          <a:p>
            <a:r>
              <a:rPr lang="fr-FR">
                <a:solidFill>
                  <a:srgbClr val="EB4E5F"/>
                </a:solidFill>
              </a:rPr>
              <a:t>I  2020-2021  I</a:t>
            </a:r>
            <a:endParaRPr lang="fr-FR" dirty="0">
              <a:solidFill>
                <a:srgbClr val="EB4E5F"/>
              </a:solidFill>
            </a:endParaRPr>
          </a:p>
        </p:txBody>
      </p:sp>
      <p:sp>
        <p:nvSpPr>
          <p:cNvPr id="10" name="Espace réservé du pied de page 9">
            <a:extLst>
              <a:ext uri="{FF2B5EF4-FFF2-40B4-BE49-F238E27FC236}">
                <a16:creationId xmlns:a16="http://schemas.microsoft.com/office/drawing/2014/main" id="{E0A9918E-8E16-411F-8B92-1375F89CAF62}"/>
              </a:ext>
            </a:extLst>
          </p:cNvPr>
          <p:cNvSpPr>
            <a:spLocks noGrp="1"/>
          </p:cNvSpPr>
          <p:nvPr>
            <p:ph type="ftr" sz="quarter" idx="3"/>
          </p:nvPr>
        </p:nvSpPr>
        <p:spPr>
          <a:xfrm>
            <a:off x="0" y="6339930"/>
            <a:ext cx="6096000" cy="365125"/>
          </a:xfrm>
          <a:prstGeom prst="rect">
            <a:avLst/>
          </a:prstGeom>
        </p:spPr>
        <p:txBody>
          <a:bodyPr vert="horz" lIns="360000" tIns="45720" rIns="91440" bIns="45720" rtlCol="0" anchor="ctr"/>
          <a:lstStyle>
            <a:lvl1pPr algn="l">
              <a:lnSpc>
                <a:spcPts val="1200"/>
              </a:lnSpc>
              <a:spcBef>
                <a:spcPts val="600"/>
              </a:spcBef>
              <a:spcAft>
                <a:spcPts val="600"/>
              </a:spcAft>
              <a:defRPr sz="1130" b="1">
                <a:solidFill>
                  <a:schemeClr val="tx1"/>
                </a:solidFill>
              </a:defRPr>
            </a:lvl1pPr>
          </a:lstStyle>
          <a:p>
            <a:r>
              <a:rPr lang="fr-FR"/>
              <a:t>International Financial Accounting #1</a:t>
            </a:r>
            <a:endParaRPr lang="fr-FR" dirty="0"/>
          </a:p>
        </p:txBody>
      </p:sp>
      <p:sp>
        <p:nvSpPr>
          <p:cNvPr id="11" name="Espace réservé du numéro de diapositive 10">
            <a:extLst>
              <a:ext uri="{FF2B5EF4-FFF2-40B4-BE49-F238E27FC236}">
                <a16:creationId xmlns:a16="http://schemas.microsoft.com/office/drawing/2014/main" id="{22CA0DA1-6F4A-4880-B1D2-DE2DE51FD245}"/>
              </a:ext>
            </a:extLst>
          </p:cNvPr>
          <p:cNvSpPr>
            <a:spLocks noGrp="1"/>
          </p:cNvSpPr>
          <p:nvPr>
            <p:ph type="sldNum" sz="quarter" idx="4"/>
          </p:nvPr>
        </p:nvSpPr>
        <p:spPr>
          <a:xfrm>
            <a:off x="8153400" y="6339929"/>
            <a:ext cx="980513" cy="365125"/>
          </a:xfrm>
          <a:prstGeom prst="rect">
            <a:avLst/>
          </a:prstGeom>
        </p:spPr>
        <p:txBody>
          <a:bodyPr vert="horz" lIns="90000" tIns="45720" rIns="360000" bIns="45720" rtlCol="0" anchor="ctr"/>
          <a:lstStyle>
            <a:lvl1pPr algn="r">
              <a:lnSpc>
                <a:spcPts val="1200"/>
              </a:lnSpc>
              <a:spcBef>
                <a:spcPts val="600"/>
              </a:spcBef>
              <a:spcAft>
                <a:spcPts val="600"/>
              </a:spcAft>
              <a:defRPr sz="1130" b="1">
                <a:solidFill>
                  <a:schemeClr val="tx1"/>
                </a:solidFill>
              </a:defRPr>
            </a:lvl1pPr>
          </a:lstStyle>
          <a:p>
            <a:fld id="{2B623574-9FE8-49F6-A313-28ADE217C817}" type="slidenum">
              <a:rPr lang="fr-FR" smtClean="0"/>
              <a:pPr/>
              <a:t>‹#›</a:t>
            </a:fld>
            <a:endParaRPr lang="fr-FR"/>
          </a:p>
        </p:txBody>
      </p:sp>
      <p:cxnSp>
        <p:nvCxnSpPr>
          <p:cNvPr id="12" name="Connecteur droit 11">
            <a:extLst>
              <a:ext uri="{FF2B5EF4-FFF2-40B4-BE49-F238E27FC236}">
                <a16:creationId xmlns:a16="http://schemas.microsoft.com/office/drawing/2014/main" id="{60343789-C8A9-4B0B-B455-25945BED2B5E}"/>
              </a:ext>
            </a:extLst>
          </p:cNvPr>
          <p:cNvCxnSpPr/>
          <p:nvPr/>
        </p:nvCxnSpPr>
        <p:spPr>
          <a:xfrm>
            <a:off x="-13449" y="6179481"/>
            <a:ext cx="91574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9393"/>
      </p:ext>
    </p:extLst>
  </p:cSld>
  <p:clrMap bg1="lt1" tx1="dk1" bg2="lt2" tx2="dk2" accent1="accent1" accent2="accent2" accent3="accent3" accent4="accent4" accent5="accent5" accent6="accent6" hlink="hlink" folHlink="folHlink"/>
  <p:sldLayoutIdLst>
    <p:sldLayoutId id="2147483736" r:id="rId1"/>
    <p:sldLayoutId id="2147483739" r:id="rId2"/>
    <p:sldLayoutId id="2147483738" r:id="rId3"/>
  </p:sldLayoutIdLst>
  <p:hf hdr="0"/>
  <p:txStyles>
    <p:titleStyle>
      <a:lvl1pPr algn="l" defTabSz="914400" rtl="0" eaLnBrk="1" fontAlgn="t" latinLnBrk="0" hangingPunct="1">
        <a:lnSpc>
          <a:spcPts val="2200"/>
        </a:lnSpc>
        <a:spcBef>
          <a:spcPts val="0"/>
        </a:spcBef>
        <a:spcAft>
          <a:spcPts val="800"/>
        </a:spcAft>
        <a:buNone/>
        <a:defRPr sz="2000" b="1" i="0" kern="1200" baseline="0">
          <a:solidFill>
            <a:srgbClr val="B11B39"/>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baseline="0">
          <a:solidFill>
            <a:schemeClr val="accent3"/>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5"/>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100132852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8"/>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216987307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userDrawn="1"/>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userDrawn="1"/>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userDrawn="1"/>
        </p:nvPicPr>
        <p:blipFill>
          <a:blip r:embed="rId7"/>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101321412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208509"/>
            <a:ext cx="9133913" cy="4858055"/>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cxnSp>
        <p:nvCxnSpPr>
          <p:cNvPr id="24" name="Connecteur droit 23">
            <a:extLst>
              <a:ext uri="{FF2B5EF4-FFF2-40B4-BE49-F238E27FC236}">
                <a16:creationId xmlns:a16="http://schemas.microsoft.com/office/drawing/2014/main" id="{58E789B0-A888-6749-B400-F148EE28317A}"/>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8750D12-C684-6140-90CC-844D692660C3}"/>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6"/>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Autofit/>
          </a:bodyPr>
          <a:lstStyle/>
          <a:p>
            <a:r>
              <a:rPr lang="fr-FR" dirty="0"/>
              <a:t>Titre de la présentation</a:t>
            </a:r>
          </a:p>
        </p:txBody>
      </p:sp>
    </p:spTree>
    <p:extLst>
      <p:ext uri="{BB962C8B-B14F-4D97-AF65-F5344CB8AC3E}">
        <p14:creationId xmlns:p14="http://schemas.microsoft.com/office/powerpoint/2010/main" val="314782976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59" r:id="rId4"/>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EB4E5F"/>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B11B39"/>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EB4E5F"/>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80000" indent="-180000" algn="l" defTabSz="914400" rtl="0" eaLnBrk="1" latinLnBrk="0" hangingPunct="1">
        <a:lnSpc>
          <a:spcPts val="1900"/>
        </a:lnSpc>
        <a:spcBef>
          <a:spcPts val="800"/>
        </a:spcBef>
        <a:buClr>
          <a:srgbClr val="EB4E5F"/>
        </a:buClr>
        <a:buFont typeface="Arial" panose="020B0604020202020204" pitchFamily="34" charset="0"/>
        <a:buChar char="•"/>
        <a:defRPr sz="1600" kern="1200">
          <a:solidFill>
            <a:schemeClr val="tx1"/>
          </a:solidFill>
          <a:latin typeface="Corbel" panose="020B0503020204020204" pitchFamily="34" charset="0"/>
          <a:ea typeface="+mn-ea"/>
          <a:cs typeface="+mn-cs"/>
        </a:defRPr>
      </a:lvl8pPr>
      <a:lvl9pPr marL="540000" indent="-18000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Corbel" panose="020B0503020204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8"/>
            <a:ext cx="9133913" cy="4227441"/>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4"/>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spTree>
    <p:extLst>
      <p:ext uri="{BB962C8B-B14F-4D97-AF65-F5344CB8AC3E}">
        <p14:creationId xmlns:p14="http://schemas.microsoft.com/office/powerpoint/2010/main" val="1210427484"/>
      </p:ext>
    </p:extLst>
  </p:cSld>
  <p:clrMap bg1="lt1" tx1="dk1" bg2="lt2" tx2="dk2" accent1="accent1" accent2="accent2" accent3="accent3" accent4="accent4" accent5="accent5" accent6="accent6" hlink="hlink" folHlink="folHlink"/>
  <p:sldLayoutIdLst>
    <p:sldLayoutId id="2147483717" r:id="rId1"/>
    <p:sldLayoutId id="2147483718" r:id="rId2"/>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B4F5E"/>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873245"/>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B4F5E"/>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CC6879-42EA-45FE-A9DC-5148175BCC1A}"/>
              </a:ext>
            </a:extLst>
          </p:cNvPr>
          <p:cNvSpPr/>
          <p:nvPr/>
        </p:nvSpPr>
        <p:spPr>
          <a:xfrm>
            <a:off x="7200000" y="0"/>
            <a:ext cx="1944000" cy="851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9"/>
            <a:ext cx="9133913" cy="1861488"/>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a:p>
            <a:pPr lvl="1"/>
            <a:endParaRPr lang="fr-FR" dirty="0"/>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3"/>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cxnSp>
        <p:nvCxnSpPr>
          <p:cNvPr id="8" name="Connecteur droit 7">
            <a:extLst>
              <a:ext uri="{FF2B5EF4-FFF2-40B4-BE49-F238E27FC236}">
                <a16:creationId xmlns:a16="http://schemas.microsoft.com/office/drawing/2014/main" id="{05C65417-EC9C-43BC-90AA-34C82183F78D}"/>
              </a:ext>
            </a:extLst>
          </p:cNvPr>
          <p:cNvCxnSpPr/>
          <p:nvPr/>
        </p:nvCxnSpPr>
        <p:spPr>
          <a:xfrm>
            <a:off x="-13449" y="845307"/>
            <a:ext cx="91574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4557"/>
      </p:ext>
    </p:extLst>
  </p:cSld>
  <p:clrMap bg1="lt1" tx1="dk1" bg2="lt2" tx2="dk2" accent1="accent1" accent2="accent2" accent3="accent3" accent4="accent4" accent5="accent5" accent6="accent6" hlink="hlink" folHlink="folHlink"/>
  <p:sldLayoutIdLst>
    <p:sldLayoutId id="2147483720" r:id="rId1"/>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chemeClr val="accent2"/>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baseline="0">
          <a:solidFill>
            <a:schemeClr val="accent3"/>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baseline="0">
          <a:solidFill>
            <a:schemeClr val="accent2"/>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542925" indent="-188913"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04B2265-B1B2-8443-80B9-62658E527E7F}"/>
              </a:ext>
            </a:extLst>
          </p:cNvPr>
          <p:cNvPicPr>
            <a:picLocks noChangeAspect="1"/>
          </p:cNvPicPr>
          <p:nvPr/>
        </p:nvPicPr>
        <p:blipFill>
          <a:blip r:embed="rId7"/>
          <a:stretch>
            <a:fillRect/>
          </a:stretch>
        </p:blipFill>
        <p:spPr>
          <a:xfrm>
            <a:off x="1709096" y="1789337"/>
            <a:ext cx="5725808" cy="3279326"/>
          </a:xfrm>
          <a:prstGeom prst="rect">
            <a:avLst/>
          </a:prstGeom>
        </p:spPr>
      </p:pic>
    </p:spTree>
    <p:extLst>
      <p:ext uri="{BB962C8B-B14F-4D97-AF65-F5344CB8AC3E}">
        <p14:creationId xmlns:p14="http://schemas.microsoft.com/office/powerpoint/2010/main" val="36136581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CEC447-46E5-2D45-947F-A629AC040C5B}"/>
              </a:ext>
            </a:extLst>
          </p:cNvPr>
          <p:cNvPicPr>
            <a:picLocks noChangeAspect="1"/>
          </p:cNvPicPr>
          <p:nvPr/>
        </p:nvPicPr>
        <p:blipFill>
          <a:blip r:embed="rId7"/>
          <a:stretch>
            <a:fillRect/>
          </a:stretch>
        </p:blipFill>
        <p:spPr>
          <a:xfrm>
            <a:off x="3683000" y="3257550"/>
            <a:ext cx="1778000" cy="342900"/>
          </a:xfrm>
          <a:prstGeom prst="rect">
            <a:avLst/>
          </a:prstGeom>
        </p:spPr>
      </p:pic>
    </p:spTree>
    <p:extLst>
      <p:ext uri="{BB962C8B-B14F-4D97-AF65-F5344CB8AC3E}">
        <p14:creationId xmlns:p14="http://schemas.microsoft.com/office/powerpoint/2010/main" val="310827450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Espace réservé du titre 4">
            <a:extLst>
              <a:ext uri="{FF2B5EF4-FFF2-40B4-BE49-F238E27FC236}">
                <a16:creationId xmlns:a16="http://schemas.microsoft.com/office/drawing/2014/main" id="{3FD5BB00-BC02-4C74-99BE-A9CE77BEDB62}"/>
              </a:ext>
            </a:extLst>
          </p:cNvPr>
          <p:cNvSpPr>
            <a:spLocks noGrp="1"/>
          </p:cNvSpPr>
          <p:nvPr>
            <p:ph type="title"/>
          </p:nvPr>
        </p:nvSpPr>
        <p:spPr>
          <a:xfrm>
            <a:off x="608400" y="3736800"/>
            <a:ext cx="5407200" cy="1325563"/>
          </a:xfrm>
          <a:prstGeom prst="rect">
            <a:avLst/>
          </a:prstGeom>
        </p:spPr>
        <p:txBody>
          <a:bodyPr vert="horz" lIns="91440" tIns="45720" rIns="91440" bIns="45720" rtlCol="0" anchor="ctr">
            <a:noAutofit/>
          </a:bodyPr>
          <a:lstStyle/>
          <a:p>
            <a:r>
              <a:rPr lang="fr-FR" dirty="0"/>
              <a:t>Titre de la présentation - H0</a:t>
            </a:r>
          </a:p>
        </p:txBody>
      </p:sp>
      <p:pic>
        <p:nvPicPr>
          <p:cNvPr id="3" name="Image 2">
            <a:extLst>
              <a:ext uri="{FF2B5EF4-FFF2-40B4-BE49-F238E27FC236}">
                <a16:creationId xmlns:a16="http://schemas.microsoft.com/office/drawing/2014/main" id="{5EADAAC2-F4E7-460C-A07F-405D87F73702}"/>
              </a:ext>
            </a:extLst>
          </p:cNvPr>
          <p:cNvPicPr>
            <a:picLocks noChangeAspect="1"/>
          </p:cNvPicPr>
          <p:nvPr/>
        </p:nvPicPr>
        <p:blipFill>
          <a:blip r:embed="rId6"/>
          <a:stretch>
            <a:fillRect/>
          </a:stretch>
        </p:blipFill>
        <p:spPr>
          <a:xfrm>
            <a:off x="541867" y="538691"/>
            <a:ext cx="1882775" cy="1882775"/>
          </a:xfrm>
          <a:prstGeom prst="rect">
            <a:avLst/>
          </a:prstGeom>
        </p:spPr>
      </p:pic>
    </p:spTree>
    <p:extLst>
      <p:ext uri="{BB962C8B-B14F-4D97-AF65-F5344CB8AC3E}">
        <p14:creationId xmlns:p14="http://schemas.microsoft.com/office/powerpoint/2010/main" val="5973447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Lst>
  <p:hf hdr="0"/>
  <p:txStyles>
    <p:titleStyle>
      <a:lvl1pPr algn="l" defTabSz="914400" rtl="0" eaLnBrk="1" fontAlgn="t" latinLnBrk="0" hangingPunct="1">
        <a:lnSpc>
          <a:spcPts val="3800"/>
        </a:lnSpc>
        <a:spcBef>
          <a:spcPct val="0"/>
        </a:spcBef>
        <a:spcAft>
          <a:spcPts val="0"/>
        </a:spcAft>
        <a:buNone/>
        <a:defRPr sz="4000" b="1" i="0" kern="1200" baseline="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00000"/>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C00000"/>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00000"/>
          </a:solidFill>
          <a:latin typeface="+mn-lt"/>
          <a:ea typeface="+mn-ea"/>
          <a:cs typeface="+mn-cs"/>
        </a:defRPr>
      </a:lvl4pPr>
      <a:lvl5pPr marL="0" indent="0" algn="l" defTabSz="914400" rtl="0" eaLnBrk="1" latinLnBrk="0" hangingPunct="1">
        <a:lnSpc>
          <a:spcPts val="1900"/>
        </a:lnSpc>
        <a:spcBef>
          <a:spcPts val="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Espace réservé du titre 4">
            <a:extLst>
              <a:ext uri="{FF2B5EF4-FFF2-40B4-BE49-F238E27FC236}">
                <a16:creationId xmlns:a16="http://schemas.microsoft.com/office/drawing/2014/main" id="{3FD5BB00-BC02-4C74-99BE-A9CE77BEDB62}"/>
              </a:ext>
            </a:extLst>
          </p:cNvPr>
          <p:cNvSpPr>
            <a:spLocks noGrp="1"/>
          </p:cNvSpPr>
          <p:nvPr>
            <p:ph type="title"/>
          </p:nvPr>
        </p:nvSpPr>
        <p:spPr>
          <a:xfrm>
            <a:off x="608400" y="3736800"/>
            <a:ext cx="5407200" cy="1325563"/>
          </a:xfrm>
          <a:prstGeom prst="rect">
            <a:avLst/>
          </a:prstGeom>
        </p:spPr>
        <p:txBody>
          <a:bodyPr vert="horz" lIns="91440" tIns="45720" rIns="91440" bIns="45720" rtlCol="0" anchor="ctr">
            <a:noAutofit/>
          </a:bodyPr>
          <a:lstStyle/>
          <a:p>
            <a:r>
              <a:rPr lang="fr-FR" dirty="0"/>
              <a:t>Titre de la présentation - H0</a:t>
            </a:r>
          </a:p>
        </p:txBody>
      </p:sp>
      <p:pic>
        <p:nvPicPr>
          <p:cNvPr id="4" name="Image 3">
            <a:extLst>
              <a:ext uri="{FF2B5EF4-FFF2-40B4-BE49-F238E27FC236}">
                <a16:creationId xmlns:a16="http://schemas.microsoft.com/office/drawing/2014/main" id="{56AE0748-D080-4E0D-8A84-C73505A5CD29}"/>
              </a:ext>
            </a:extLst>
          </p:cNvPr>
          <p:cNvPicPr>
            <a:picLocks noChangeAspect="1"/>
          </p:cNvPicPr>
          <p:nvPr/>
        </p:nvPicPr>
        <p:blipFill>
          <a:blip r:embed="rId6"/>
          <a:stretch>
            <a:fillRect/>
          </a:stretch>
        </p:blipFill>
        <p:spPr>
          <a:xfrm>
            <a:off x="541867" y="538691"/>
            <a:ext cx="1882775" cy="1882775"/>
          </a:xfrm>
          <a:prstGeom prst="rect">
            <a:avLst/>
          </a:prstGeom>
        </p:spPr>
      </p:pic>
    </p:spTree>
    <p:extLst>
      <p:ext uri="{BB962C8B-B14F-4D97-AF65-F5344CB8AC3E}">
        <p14:creationId xmlns:p14="http://schemas.microsoft.com/office/powerpoint/2010/main" val="8584798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Lst>
  <p:hf hdr="0"/>
  <p:txStyles>
    <p:titleStyle>
      <a:lvl1pPr algn="l" defTabSz="914400" rtl="0" eaLnBrk="1" fontAlgn="t" latinLnBrk="0" hangingPunct="1">
        <a:lnSpc>
          <a:spcPts val="3800"/>
        </a:lnSpc>
        <a:spcBef>
          <a:spcPct val="0"/>
        </a:spcBef>
        <a:spcAft>
          <a:spcPts val="0"/>
        </a:spcAft>
        <a:buNone/>
        <a:defRPr sz="4000" b="1" i="0" kern="1200" baseline="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00000"/>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C00000"/>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00000"/>
          </a:solidFill>
          <a:latin typeface="+mn-lt"/>
          <a:ea typeface="+mn-ea"/>
          <a:cs typeface="+mn-cs"/>
        </a:defRPr>
      </a:lvl4pPr>
      <a:lvl5pPr marL="0" indent="0" algn="l" defTabSz="914400" rtl="0" eaLnBrk="1" latinLnBrk="0" hangingPunct="1">
        <a:lnSpc>
          <a:spcPts val="1900"/>
        </a:lnSpc>
        <a:spcBef>
          <a:spcPts val="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B4E5F"/>
            </a:gs>
            <a:gs pos="50000">
              <a:srgbClr val="EB4E5F"/>
            </a:gs>
            <a:gs pos="100000">
              <a:srgbClr val="B11B39"/>
            </a:gs>
          </a:gsLst>
          <a:path path="circle">
            <a:fillToRect l="50000" t="50000" r="50000" b="50000"/>
          </a:path>
        </a:gradFill>
        <a:effectLst/>
      </p:bgPr>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2146FD3-EBDC-7646-9DFB-DC2F290F742C}"/>
              </a:ext>
            </a:extLst>
          </p:cNvPr>
          <p:cNvSpPr>
            <a:spLocks noGrp="1"/>
          </p:cNvSpPr>
          <p:nvPr>
            <p:ph type="body" idx="1"/>
          </p:nvPr>
        </p:nvSpPr>
        <p:spPr>
          <a:xfrm>
            <a:off x="0" y="1858048"/>
            <a:ext cx="9133913" cy="4227441"/>
          </a:xfrm>
          <a:prstGeom prst="rect">
            <a:avLst/>
          </a:prstGeom>
        </p:spPr>
        <p:txBody>
          <a:bodyPr vert="horz" lIns="540000" tIns="46800" rIns="540000" bIns="45720" rtlCol="0">
            <a:normAutofit/>
          </a:bodyPr>
          <a:lstStyle/>
          <a:p>
            <a:pPr lvl="0"/>
            <a:r>
              <a:rPr lang="fr-FR" dirty="0"/>
              <a:t>Titre H1</a:t>
            </a:r>
          </a:p>
          <a:p>
            <a:pPr lvl="1"/>
            <a:r>
              <a:rPr lang="fr-FR" dirty="0"/>
              <a:t>Titre H2</a:t>
            </a:r>
          </a:p>
          <a:p>
            <a:pPr lvl="2"/>
            <a:r>
              <a:rPr lang="fr-FR" dirty="0"/>
              <a:t>Titre H3</a:t>
            </a:r>
          </a:p>
          <a:p>
            <a:pPr lvl="3"/>
            <a:r>
              <a:rPr lang="fr-FR" dirty="0"/>
              <a:t>Titre H4</a:t>
            </a:r>
          </a:p>
          <a:p>
            <a:pPr lvl="4"/>
            <a:r>
              <a:rPr lang="fr-FR" dirty="0"/>
              <a:t>Titre H5</a:t>
            </a:r>
          </a:p>
          <a:p>
            <a:pPr lvl="5"/>
            <a:r>
              <a:rPr lang="fr-FR" dirty="0"/>
              <a:t>Pied de page</a:t>
            </a:r>
          </a:p>
          <a:p>
            <a:pPr lvl="6"/>
            <a:r>
              <a:rPr lang="fr-FR" dirty="0"/>
              <a:t>Texte P</a:t>
            </a:r>
          </a:p>
          <a:p>
            <a:pPr lvl="7"/>
            <a:r>
              <a:rPr lang="fr-FR" dirty="0"/>
              <a:t>Texte LI</a:t>
            </a:r>
          </a:p>
          <a:p>
            <a:pPr lvl="8"/>
            <a:r>
              <a:rPr lang="fr-FR" dirty="0"/>
              <a:t>Texte UL</a:t>
            </a:r>
          </a:p>
        </p:txBody>
      </p:sp>
      <p:pic>
        <p:nvPicPr>
          <p:cNvPr id="26" name="Image 25">
            <a:extLst>
              <a:ext uri="{FF2B5EF4-FFF2-40B4-BE49-F238E27FC236}">
                <a16:creationId xmlns:a16="http://schemas.microsoft.com/office/drawing/2014/main" id="{F6085B4C-0BE0-BD4B-9A3D-017AF6E017CE}"/>
              </a:ext>
            </a:extLst>
          </p:cNvPr>
          <p:cNvPicPr>
            <a:picLocks noChangeAspect="1"/>
          </p:cNvPicPr>
          <p:nvPr/>
        </p:nvPicPr>
        <p:blipFill>
          <a:blip r:embed="rId4"/>
          <a:stretch>
            <a:fillRect/>
          </a:stretch>
        </p:blipFill>
        <p:spPr>
          <a:xfrm>
            <a:off x="7386066" y="219745"/>
            <a:ext cx="1498600" cy="406400"/>
          </a:xfrm>
          <a:prstGeom prst="rect">
            <a:avLst/>
          </a:prstGeom>
        </p:spPr>
      </p:pic>
      <p:sp>
        <p:nvSpPr>
          <p:cNvPr id="6" name="Espace réservé du titre 1">
            <a:extLst>
              <a:ext uri="{FF2B5EF4-FFF2-40B4-BE49-F238E27FC236}">
                <a16:creationId xmlns:a16="http://schemas.microsoft.com/office/drawing/2014/main" id="{E584223F-F2C6-E542-B652-CA9B99E162E9}"/>
              </a:ext>
            </a:extLst>
          </p:cNvPr>
          <p:cNvSpPr>
            <a:spLocks noGrp="1"/>
          </p:cNvSpPr>
          <p:nvPr>
            <p:ph type="title"/>
          </p:nvPr>
        </p:nvSpPr>
        <p:spPr>
          <a:xfrm>
            <a:off x="1" y="152945"/>
            <a:ext cx="7200000" cy="540000"/>
          </a:xfrm>
          <a:prstGeom prst="rect">
            <a:avLst/>
          </a:prstGeom>
        </p:spPr>
        <p:txBody>
          <a:bodyPr vert="horz" lIns="540000" tIns="45720" rIns="180000" bIns="45720" rtlCol="0" anchor="ctr">
            <a:normAutofit/>
          </a:bodyPr>
          <a:lstStyle/>
          <a:p>
            <a:r>
              <a:rPr lang="fr-FR" dirty="0"/>
              <a:t>Titre de la présentation - H1</a:t>
            </a:r>
          </a:p>
        </p:txBody>
      </p:sp>
    </p:spTree>
    <p:extLst>
      <p:ext uri="{BB962C8B-B14F-4D97-AF65-F5344CB8AC3E}">
        <p14:creationId xmlns:p14="http://schemas.microsoft.com/office/powerpoint/2010/main" val="3410904867"/>
      </p:ext>
    </p:extLst>
  </p:cSld>
  <p:clrMap bg1="lt1" tx1="dk1" bg2="lt2" tx2="dk2" accent1="accent1" accent2="accent2" accent3="accent3" accent4="accent4" accent5="accent5" accent6="accent6" hlink="hlink" folHlink="folHlink"/>
  <p:sldLayoutIdLst>
    <p:sldLayoutId id="2147483751" r:id="rId1"/>
    <p:sldLayoutId id="2147483752" r:id="rId2"/>
  </p:sldLayoutIdLst>
  <p:hf hdr="0"/>
  <p:txStyles>
    <p:title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ts val="3000"/>
        </a:lnSpc>
        <a:spcBef>
          <a:spcPts val="0"/>
        </a:spcBef>
        <a:spcAft>
          <a:spcPts val="1400"/>
        </a:spcAft>
        <a:buFontTx/>
        <a:buNone/>
        <a:defRPr sz="3000" b="1" kern="1200" baseline="0">
          <a:solidFill>
            <a:srgbClr val="CB4F5E"/>
          </a:solidFill>
          <a:latin typeface="+mn-lt"/>
          <a:ea typeface="+mn-ea"/>
          <a:cs typeface="+mn-cs"/>
        </a:defRPr>
      </a:lvl1pPr>
      <a:lvl2pPr marL="0" indent="0" algn="l" defTabSz="914400" rtl="0" eaLnBrk="1" latinLnBrk="0" hangingPunct="1">
        <a:lnSpc>
          <a:spcPts val="2300"/>
        </a:lnSpc>
        <a:spcBef>
          <a:spcPts val="0"/>
        </a:spcBef>
        <a:spcAft>
          <a:spcPts val="1400"/>
        </a:spcAft>
        <a:buFontTx/>
        <a:buNone/>
        <a:defRPr sz="2300" b="1" kern="1200">
          <a:solidFill>
            <a:schemeClr val="tx1"/>
          </a:solidFill>
          <a:latin typeface="+mn-lt"/>
          <a:ea typeface="+mn-ea"/>
          <a:cs typeface="+mn-cs"/>
        </a:defRPr>
      </a:lvl2pPr>
      <a:lvl3pPr marL="0" indent="0" algn="l" defTabSz="914400" rtl="0" eaLnBrk="1" latinLnBrk="0" hangingPunct="1">
        <a:lnSpc>
          <a:spcPts val="2200"/>
        </a:lnSpc>
        <a:spcBef>
          <a:spcPts val="0"/>
        </a:spcBef>
        <a:spcAft>
          <a:spcPts val="800"/>
        </a:spcAft>
        <a:buFontTx/>
        <a:buNone/>
        <a:defRPr sz="2000" b="1" kern="1200">
          <a:solidFill>
            <a:srgbClr val="873245"/>
          </a:solidFill>
          <a:latin typeface="+mn-lt"/>
          <a:ea typeface="+mn-ea"/>
          <a:cs typeface="+mn-cs"/>
        </a:defRPr>
      </a:lvl3pPr>
      <a:lvl4pPr marL="0" indent="0" algn="l" defTabSz="914400" rtl="0" eaLnBrk="1" latinLnBrk="0" hangingPunct="1">
        <a:lnSpc>
          <a:spcPts val="2000"/>
        </a:lnSpc>
        <a:spcBef>
          <a:spcPts val="600"/>
        </a:spcBef>
        <a:spcAft>
          <a:spcPts val="600"/>
        </a:spcAft>
        <a:buFontTx/>
        <a:buNone/>
        <a:defRPr sz="1800" b="1" kern="1200">
          <a:solidFill>
            <a:srgbClr val="CB4F5E"/>
          </a:solidFill>
          <a:latin typeface="+mn-lt"/>
          <a:ea typeface="+mn-ea"/>
          <a:cs typeface="+mn-cs"/>
        </a:defRPr>
      </a:lvl4pPr>
      <a:lvl5pPr marL="0" indent="0" algn="l" defTabSz="914400" rtl="0" eaLnBrk="1" latinLnBrk="0" hangingPunct="1">
        <a:lnSpc>
          <a:spcPts val="1900"/>
        </a:lnSpc>
        <a:spcBef>
          <a:spcPts val="1400"/>
        </a:spcBef>
        <a:spcAft>
          <a:spcPts val="600"/>
        </a:spcAft>
        <a:buFontTx/>
        <a:buNone/>
        <a:defRPr sz="1600" b="1" kern="1200">
          <a:solidFill>
            <a:schemeClr val="tx1"/>
          </a:solidFill>
          <a:latin typeface="+mn-lt"/>
          <a:ea typeface="+mn-ea"/>
          <a:cs typeface="+mn-cs"/>
        </a:defRPr>
      </a:lvl5pPr>
      <a:lvl6pPr marL="0" indent="0" algn="l" defTabSz="914400" rtl="0" eaLnBrk="1" latinLnBrk="0" hangingPunct="1">
        <a:lnSpc>
          <a:spcPts val="1200"/>
        </a:lnSpc>
        <a:spcBef>
          <a:spcPts val="600"/>
        </a:spcBef>
        <a:spcAft>
          <a:spcPts val="600"/>
        </a:spcAft>
        <a:buFontTx/>
        <a:buNone/>
        <a:defRPr sz="1130" b="1" kern="1200">
          <a:solidFill>
            <a:schemeClr val="tx1"/>
          </a:solidFill>
          <a:latin typeface="+mn-lt"/>
          <a:ea typeface="+mn-ea"/>
          <a:cs typeface="+mn-cs"/>
        </a:defRPr>
      </a:lvl6pPr>
      <a:lvl7pPr marL="0" indent="0" algn="l" defTabSz="914400" rtl="0" eaLnBrk="1" latinLnBrk="0" hangingPunct="1">
        <a:lnSpc>
          <a:spcPts val="1900"/>
        </a:lnSpc>
        <a:spcBef>
          <a:spcPts val="1200"/>
        </a:spcBef>
        <a:buFontTx/>
        <a:buNone/>
        <a:defRPr sz="1600" kern="1200">
          <a:solidFill>
            <a:schemeClr val="tx1"/>
          </a:solidFill>
          <a:latin typeface="Corbel" panose="020B0503020204020204" pitchFamily="34" charset="0"/>
          <a:ea typeface="+mn-ea"/>
          <a:cs typeface="+mn-cs"/>
        </a:defRPr>
      </a:lvl7pPr>
      <a:lvl8pPr marL="176213" indent="-176213" algn="l" defTabSz="914400" rtl="0" eaLnBrk="1" latinLnBrk="0" hangingPunct="1">
        <a:lnSpc>
          <a:spcPts val="1900"/>
        </a:lnSpc>
        <a:spcBef>
          <a:spcPts val="800"/>
        </a:spcBef>
        <a:buClr>
          <a:srgbClr val="CB4F5E"/>
        </a:buClr>
        <a:buFont typeface="Arial" panose="020B0604020202020204" pitchFamily="34" charset="0"/>
        <a:buChar char="•"/>
        <a:defRPr sz="1600" kern="1200">
          <a:solidFill>
            <a:schemeClr val="tx1"/>
          </a:solidFill>
          <a:latin typeface="+mn-lt"/>
          <a:ea typeface="+mn-ea"/>
          <a:cs typeface="+mn-cs"/>
        </a:defRPr>
      </a:lvl8pPr>
      <a:lvl9pPr marL="354013" indent="0" algn="l" defTabSz="914400" rtl="0" eaLnBrk="1" latinLnBrk="0" hangingPunct="1">
        <a:lnSpc>
          <a:spcPts val="1900"/>
        </a:lnSpc>
        <a:spcBef>
          <a:spcPts val="0"/>
        </a:spcBef>
        <a:buFont typeface="Arial" panose="020B0604020202020204" pitchFamily="34" charset="0"/>
        <a:buChar char="•"/>
        <a:defRPr sz="16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hyperlink" Target="https://www.wsj.com/articles/how-germanys-sec-dismissed-a-decade-of-warnings-about-wirecard-11594907212"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hyperlink" Target="mailto:s.power@tbs-education.fr"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1D8D4-3CF0-284A-81FB-A9FB075D43F5}"/>
              </a:ext>
            </a:extLst>
          </p:cNvPr>
          <p:cNvSpPr>
            <a:spLocks noGrp="1"/>
          </p:cNvSpPr>
          <p:nvPr>
            <p:ph type="title"/>
          </p:nvPr>
        </p:nvSpPr>
        <p:spPr>
          <a:xfrm>
            <a:off x="608399" y="3736800"/>
            <a:ext cx="7814147" cy="1325563"/>
          </a:xfrm>
        </p:spPr>
        <p:txBody>
          <a:bodyPr/>
          <a:lstStyle/>
          <a:p>
            <a:r>
              <a:rPr lang="fr-FR" sz="2800" dirty="0"/>
              <a:t>International Financial </a:t>
            </a:r>
            <a:r>
              <a:rPr lang="fr-FR" sz="2800" dirty="0" err="1"/>
              <a:t>Accounting</a:t>
            </a:r>
            <a:endParaRPr lang="fr-FR" sz="2800" dirty="0"/>
          </a:p>
        </p:txBody>
      </p:sp>
      <p:sp>
        <p:nvSpPr>
          <p:cNvPr id="3" name="Espace réservé du texte 2">
            <a:extLst>
              <a:ext uri="{FF2B5EF4-FFF2-40B4-BE49-F238E27FC236}">
                <a16:creationId xmlns:a16="http://schemas.microsoft.com/office/drawing/2014/main" id="{C0F184E4-E583-8D49-A2C0-0D82EA46A363}"/>
              </a:ext>
            </a:extLst>
          </p:cNvPr>
          <p:cNvSpPr>
            <a:spLocks noGrp="1"/>
          </p:cNvSpPr>
          <p:nvPr>
            <p:ph type="body" sz="quarter" idx="4294967295"/>
          </p:nvPr>
        </p:nvSpPr>
        <p:spPr>
          <a:xfrm>
            <a:off x="608399" y="4715494"/>
            <a:ext cx="5087938" cy="693738"/>
          </a:xfrm>
          <a:prstGeom prst="rect">
            <a:avLst/>
          </a:prstGeom>
        </p:spPr>
        <p:txBody>
          <a:bodyPr/>
          <a:lstStyle/>
          <a:p>
            <a:r>
              <a:rPr lang="fr-FR" dirty="0"/>
              <a:t>Dr Sean Power, ACA</a:t>
            </a:r>
          </a:p>
        </p:txBody>
      </p:sp>
    </p:spTree>
    <p:extLst>
      <p:ext uri="{BB962C8B-B14F-4D97-AF65-F5344CB8AC3E}">
        <p14:creationId xmlns:p14="http://schemas.microsoft.com/office/powerpoint/2010/main" val="13696577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57" y="171293"/>
            <a:ext cx="7122253" cy="600494"/>
          </a:xfrm>
          <a:solidFill>
            <a:schemeClr val="bg1"/>
          </a:solidFill>
        </p:spPr>
        <p:txBody>
          <a:bodyPr>
            <a:noAutofit/>
          </a:bodyPr>
          <a:lstStyle/>
          <a:p>
            <a:r>
              <a:rPr lang="en-GB" sz="2400" dirty="0">
                <a:solidFill>
                  <a:schemeClr val="accent2"/>
                </a:solidFill>
                <a:latin typeface="Calibri" panose="020F0502020204030204" pitchFamily="34" charset="0"/>
                <a:cs typeface="Calibri" panose="020F0502020204030204" pitchFamily="34" charset="0"/>
              </a:rPr>
              <a:t>Group Project</a:t>
            </a:r>
          </a:p>
        </p:txBody>
      </p:sp>
      <p:sp>
        <p:nvSpPr>
          <p:cNvPr id="3" name="Content Placeholder 2"/>
          <p:cNvSpPr>
            <a:spLocks noGrp="1"/>
          </p:cNvSpPr>
          <p:nvPr>
            <p:ph idx="1"/>
          </p:nvPr>
        </p:nvSpPr>
        <p:spPr>
          <a:xfrm>
            <a:off x="448966" y="1287624"/>
            <a:ext cx="8246070" cy="5215812"/>
          </a:xfrm>
        </p:spPr>
        <p:txBody>
          <a:bodyPr>
            <a:normAutofit/>
          </a:bodyPr>
          <a:lstStyle/>
          <a:p>
            <a:pPr>
              <a:lnSpc>
                <a:spcPct val="120000"/>
              </a:lnSpc>
            </a:pPr>
            <a:r>
              <a:rPr lang="en-GB" sz="2000" b="0" dirty="0">
                <a:solidFill>
                  <a:schemeClr val="tx1"/>
                </a:solidFill>
                <a:latin typeface="Arial" panose="020B0604020202020204" pitchFamily="34" charset="0"/>
                <a:cs typeface="Arial" panose="020B0604020202020204" pitchFamily="34" charset="0"/>
              </a:rPr>
              <a:t>Groups (of 2) &amp; group project available on Campus</a:t>
            </a:r>
          </a:p>
          <a:p>
            <a:pPr>
              <a:lnSpc>
                <a:spcPct val="120000"/>
              </a:lnSpc>
            </a:pPr>
            <a:r>
              <a:rPr lang="en-GB" sz="2000" b="0" dirty="0">
                <a:solidFill>
                  <a:schemeClr val="tx1"/>
                </a:solidFill>
                <a:latin typeface="Arial" panose="020B0604020202020204" pitchFamily="34" charset="0"/>
                <a:cs typeface="Arial" panose="020B0604020202020204" pitchFamily="34" charset="0"/>
              </a:rPr>
              <a:t>You have until </a:t>
            </a:r>
            <a:r>
              <a:rPr lang="en-GB" sz="2000" dirty="0">
                <a:solidFill>
                  <a:schemeClr val="tx1"/>
                </a:solidFill>
                <a:latin typeface="Arial" panose="020B0604020202020204" pitchFamily="34" charset="0"/>
                <a:cs typeface="Arial" panose="020B0604020202020204" pitchFamily="34" charset="0"/>
              </a:rPr>
              <a:t>Friday 15</a:t>
            </a:r>
            <a:r>
              <a:rPr lang="en-GB" sz="2000" baseline="30000" dirty="0">
                <a:solidFill>
                  <a:schemeClr val="tx1"/>
                </a:solidFill>
                <a:latin typeface="Arial" panose="020B0604020202020204" pitchFamily="34" charset="0"/>
                <a:cs typeface="Arial" panose="020B0604020202020204" pitchFamily="34" charset="0"/>
              </a:rPr>
              <a:t>th</a:t>
            </a:r>
            <a:r>
              <a:rPr lang="en-GB" sz="2000" dirty="0">
                <a:solidFill>
                  <a:schemeClr val="tx1"/>
                </a:solidFill>
                <a:latin typeface="Arial" panose="020B0604020202020204" pitchFamily="34" charset="0"/>
                <a:cs typeface="Arial" panose="020B0604020202020204" pitchFamily="34" charset="0"/>
              </a:rPr>
              <a:t> October 2021 by 17:00 </a:t>
            </a:r>
            <a:r>
              <a:rPr lang="en-GB" sz="2000" b="0" dirty="0">
                <a:solidFill>
                  <a:schemeClr val="tx1"/>
                </a:solidFill>
                <a:latin typeface="Arial" panose="020B0604020202020204" pitchFamily="34" charset="0"/>
                <a:cs typeface="Arial" panose="020B0604020202020204" pitchFamily="34" charset="0"/>
              </a:rPr>
              <a:t>to submit project on Campus</a:t>
            </a:r>
          </a:p>
          <a:p>
            <a:pPr>
              <a:lnSpc>
                <a:spcPct val="120000"/>
              </a:lnSpc>
            </a:pPr>
            <a:r>
              <a:rPr lang="en-GB" sz="2000" b="0">
                <a:solidFill>
                  <a:schemeClr val="tx1"/>
                </a:solidFill>
                <a:latin typeface="Arial" panose="020B0604020202020204" pitchFamily="34" charset="0"/>
                <a:cs typeface="Arial" panose="020B0604020202020204" pitchFamily="34" charset="0"/>
              </a:rPr>
              <a:t>Max 6 pages </a:t>
            </a:r>
            <a:r>
              <a:rPr lang="en-GB" sz="2000" b="0" dirty="0">
                <a:solidFill>
                  <a:schemeClr val="tx1"/>
                </a:solidFill>
                <a:latin typeface="Arial" panose="020B0604020202020204" pitchFamily="34" charset="0"/>
                <a:cs typeface="Arial" panose="020B0604020202020204" pitchFamily="34" charset="0"/>
              </a:rPr>
              <a:t>report (excluding title &amp; </a:t>
            </a:r>
            <a:r>
              <a:rPr lang="en-GB" sz="2000" b="0">
                <a:solidFill>
                  <a:schemeClr val="tx1"/>
                </a:solidFill>
                <a:latin typeface="Arial" panose="020B0604020202020204" pitchFamily="34" charset="0"/>
                <a:cs typeface="Arial" panose="020B0604020202020204" pitchFamily="34" charset="0"/>
              </a:rPr>
              <a:t>index pages)</a:t>
            </a:r>
            <a:endParaRPr lang="en-GB" sz="2000" b="0" dirty="0">
              <a:solidFill>
                <a:schemeClr val="tx1"/>
              </a:solidFill>
              <a:latin typeface="Arial" panose="020B0604020202020204" pitchFamily="34" charset="0"/>
              <a:cs typeface="Arial" panose="020B0604020202020204" pitchFamily="34" charset="0"/>
            </a:endParaRPr>
          </a:p>
          <a:p>
            <a:pPr>
              <a:lnSpc>
                <a:spcPct val="120000"/>
              </a:lnSpc>
            </a:pPr>
            <a:r>
              <a:rPr lang="en-GB" sz="2000" b="0" dirty="0">
                <a:solidFill>
                  <a:schemeClr val="tx1"/>
                </a:solidFill>
                <a:latin typeface="Arial" panose="020B0604020202020204" pitchFamily="34" charset="0"/>
                <a:cs typeface="Arial" panose="020B0604020202020204" pitchFamily="34" charset="0"/>
              </a:rPr>
              <a:t>Select 2 companies in same industry ; not financial services</a:t>
            </a:r>
          </a:p>
          <a:p>
            <a:pPr>
              <a:lnSpc>
                <a:spcPct val="120000"/>
              </a:lnSpc>
            </a:pPr>
            <a:r>
              <a:rPr lang="en-GB" sz="2000" b="0" dirty="0">
                <a:solidFill>
                  <a:schemeClr val="tx1"/>
                </a:solidFill>
                <a:latin typeface="Arial" panose="020B0604020202020204" pitchFamily="34" charset="0"/>
                <a:cs typeface="Arial" panose="020B0604020202020204" pitchFamily="34" charset="0"/>
              </a:rPr>
              <a:t>Perform a basic accounting analysis:</a:t>
            </a:r>
          </a:p>
          <a:p>
            <a:pPr marL="342900" indent="-342900">
              <a:lnSpc>
                <a:spcPct val="120000"/>
              </a:lnSpc>
              <a:buFont typeface="Arial" panose="020B0604020202020204" pitchFamily="34" charset="0"/>
              <a:buChar char="•"/>
            </a:pPr>
            <a:r>
              <a:rPr lang="en-GB" sz="2000" b="0" dirty="0">
                <a:solidFill>
                  <a:schemeClr val="tx1"/>
                </a:solidFill>
                <a:latin typeface="Arial" panose="020B0604020202020204" pitchFamily="34" charset="0"/>
                <a:cs typeface="Arial" panose="020B0604020202020204" pitchFamily="34" charset="0"/>
              </a:rPr>
              <a:t>Show knowledge of accounting rules</a:t>
            </a:r>
          </a:p>
          <a:p>
            <a:pPr marL="342900" indent="-342900">
              <a:lnSpc>
                <a:spcPct val="120000"/>
              </a:lnSpc>
              <a:buFont typeface="Arial" panose="020B0604020202020204" pitchFamily="34" charset="0"/>
              <a:buChar char="•"/>
            </a:pPr>
            <a:r>
              <a:rPr lang="en-GB" sz="2000" b="0" dirty="0">
                <a:solidFill>
                  <a:schemeClr val="tx1"/>
                </a:solidFill>
                <a:latin typeface="Arial" panose="020B0604020202020204" pitchFamily="34" charset="0"/>
                <a:cs typeface="Arial" panose="020B0604020202020204" pitchFamily="34" charset="0"/>
              </a:rPr>
              <a:t>Compare &amp; contrast the details of their accounting policies</a:t>
            </a:r>
          </a:p>
          <a:p>
            <a:pPr marL="342900" indent="-342900">
              <a:lnSpc>
                <a:spcPct val="120000"/>
              </a:lnSpc>
              <a:buFont typeface="Arial" panose="020B0604020202020204" pitchFamily="34" charset="0"/>
              <a:buChar char="•"/>
            </a:pPr>
            <a:r>
              <a:rPr lang="en-GB" sz="2000" b="0" dirty="0">
                <a:solidFill>
                  <a:schemeClr val="tx1"/>
                </a:solidFill>
                <a:latin typeface="Arial" panose="020B0604020202020204" pitchFamily="34" charset="0"/>
                <a:cs typeface="Arial" panose="020B0604020202020204" pitchFamily="34" charset="0"/>
              </a:rPr>
              <a:t>Consider how the policies impact on the financial statements &amp; evaluation of the companies</a:t>
            </a:r>
          </a:p>
        </p:txBody>
      </p:sp>
    </p:spTree>
    <p:extLst>
      <p:ext uri="{BB962C8B-B14F-4D97-AF65-F5344CB8AC3E}">
        <p14:creationId xmlns:p14="http://schemas.microsoft.com/office/powerpoint/2010/main" val="1900488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9A42A10-AA0E-49F4-8AC0-D6A811971A5A}"/>
              </a:ext>
            </a:extLst>
          </p:cNvPr>
          <p:cNvSpPr txBox="1">
            <a:spLocks/>
          </p:cNvSpPr>
          <p:nvPr/>
        </p:nvSpPr>
        <p:spPr>
          <a:xfrm>
            <a:off x="152400" y="228600"/>
            <a:ext cx="7200000" cy="540000"/>
          </a:xfrm>
          <a:prstGeom prst="rect">
            <a:avLst/>
          </a:prstGeom>
        </p:spPr>
        <p:txBody>
          <a:bodyPr vert="horz" lIns="540000" tIns="45720" rIns="180000" bIns="45720" rtlCol="0" anchor="ctr">
            <a:noAutofit/>
          </a:bodyPr>
          <a:lstStyle>
            <a:lvl1pPr algn="l" defTabSz="914400" rtl="0" eaLnBrk="1" fontAlgn="t" latinLnBrk="0" hangingPunct="1">
              <a:lnSpc>
                <a:spcPts val="3000"/>
              </a:lnSpc>
              <a:spcBef>
                <a:spcPct val="0"/>
              </a:spcBef>
              <a:spcAft>
                <a:spcPts val="1400"/>
              </a:spcAft>
              <a:buNone/>
              <a:defRPr sz="3000" b="1" i="0" kern="1200" baseline="0">
                <a:solidFill>
                  <a:schemeClr val="tx1"/>
                </a:solidFill>
                <a:latin typeface="Century Gothic" panose="020B0502020202020204" pitchFamily="34" charset="0"/>
                <a:ea typeface="+mj-ea"/>
                <a:cs typeface="+mj-cs"/>
              </a:defRPr>
            </a:lvl1pPr>
          </a:lstStyle>
          <a:p>
            <a:r>
              <a:rPr lang="en-GB" b="0" dirty="0">
                <a:solidFill>
                  <a:schemeClr val="accent2"/>
                </a:solidFill>
              </a:rPr>
              <a:t>Business analysis</a:t>
            </a:r>
          </a:p>
        </p:txBody>
      </p:sp>
      <p:pic>
        <p:nvPicPr>
          <p:cNvPr id="3" name="Picture 2">
            <a:extLst>
              <a:ext uri="{FF2B5EF4-FFF2-40B4-BE49-F238E27FC236}">
                <a16:creationId xmlns:a16="http://schemas.microsoft.com/office/drawing/2014/main" id="{B426952A-19BD-4309-B01A-AD83246B2CBD}"/>
              </a:ext>
            </a:extLst>
          </p:cNvPr>
          <p:cNvPicPr>
            <a:picLocks noChangeAspect="1"/>
          </p:cNvPicPr>
          <p:nvPr/>
        </p:nvPicPr>
        <p:blipFill>
          <a:blip r:embed="rId3"/>
          <a:stretch>
            <a:fillRect/>
          </a:stretch>
        </p:blipFill>
        <p:spPr>
          <a:xfrm>
            <a:off x="1499507" y="1371600"/>
            <a:ext cx="5753100" cy="4114800"/>
          </a:xfrm>
          <a:prstGeom prst="rect">
            <a:avLst/>
          </a:prstGeom>
        </p:spPr>
      </p:pic>
    </p:spTree>
    <p:extLst>
      <p:ext uri="{BB962C8B-B14F-4D97-AF65-F5344CB8AC3E}">
        <p14:creationId xmlns:p14="http://schemas.microsoft.com/office/powerpoint/2010/main" val="321126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5901" y="1676400"/>
            <a:ext cx="8304245" cy="3357329"/>
          </a:xfrm>
          <a:prstGeom prst="rect">
            <a:avLst/>
          </a:prstGeom>
        </p:spPr>
        <p:txBody>
          <a:bodyPr vert="horz" wrap="square" lIns="0" tIns="0" rIns="0" bIns="0" rtlCol="0">
            <a:spAutoFit/>
          </a:bodyPr>
          <a:lstStyle/>
          <a:p>
            <a:pPr marL="352425" marR="0" lvl="1" indent="0" algn="l" defTabSz="914400" rtl="0" eaLnBrk="1" fontAlgn="auto" latinLnBrk="0" hangingPunct="1">
              <a:lnSpc>
                <a:spcPct val="100000"/>
              </a:lnSpc>
              <a:spcBef>
                <a:spcPts val="514"/>
              </a:spcBef>
              <a:spcAft>
                <a:spcPts val="0"/>
              </a:spcAft>
              <a:buClrTx/>
              <a:buSzTx/>
              <a:buFontTx/>
              <a:buNone/>
              <a:tabLst>
                <a:tab pos="567690" algn="l"/>
              </a:tabLst>
              <a:defRPr/>
            </a:pPr>
            <a:r>
              <a:rPr kumimoji="0" lang="en-GB" sz="2100" b="0" i="0" u="none" strike="noStrike" kern="1200" cap="none" spc="-60" normalizeH="0" baseline="0" noProof="0" dirty="0">
                <a:ln>
                  <a:noFill/>
                </a:ln>
                <a:solidFill>
                  <a:srgbClr val="000000"/>
                </a:solidFill>
                <a:effectLst/>
                <a:uLnTx/>
                <a:uFillTx/>
                <a:latin typeface="Century Gothic" panose="020F0302020204030204"/>
                <a:ea typeface="+mn-ea"/>
                <a:cs typeface="Calibri"/>
              </a:rPr>
              <a:t>Accounting p</a:t>
            </a:r>
            <a:r>
              <a:rPr kumimoji="0" sz="2100" b="0" i="0" u="none" strike="noStrike" kern="1200" cap="none" spc="-15" normalizeH="0" baseline="0" noProof="0" dirty="0" err="1">
                <a:ln>
                  <a:noFill/>
                </a:ln>
                <a:solidFill>
                  <a:srgbClr val="000000"/>
                </a:solidFill>
                <a:effectLst/>
                <a:uLnTx/>
                <a:uFillTx/>
                <a:latin typeface="Century Gothic" panose="020F0302020204030204"/>
                <a:ea typeface="+mn-ea"/>
                <a:cs typeface="Calibri"/>
              </a:rPr>
              <a:t>oli</a:t>
            </a:r>
            <a:r>
              <a:rPr kumimoji="0" sz="2100" b="0" i="0" u="none" strike="noStrike" kern="1200" cap="none" spc="-11" normalizeH="0" baseline="0" noProof="0" dirty="0" err="1">
                <a:ln>
                  <a:noFill/>
                </a:ln>
                <a:solidFill>
                  <a:srgbClr val="000000"/>
                </a:solidFill>
                <a:effectLst/>
                <a:uLnTx/>
                <a:uFillTx/>
                <a:latin typeface="Century Gothic" panose="020F0302020204030204"/>
                <a:ea typeface="+mn-ea"/>
                <a:cs typeface="Calibri"/>
              </a:rPr>
              <a:t>cies</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&amp;</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41"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ti</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mat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352425" marR="0" lvl="1" indent="0" algn="l" defTabSz="914400" rtl="0" eaLnBrk="1" fontAlgn="auto" latinLnBrk="0" hangingPunct="1">
              <a:lnSpc>
                <a:spcPct val="100000"/>
              </a:lnSpc>
              <a:spcBef>
                <a:spcPts val="514"/>
              </a:spcBef>
              <a:spcAft>
                <a:spcPts val="0"/>
              </a:spcAft>
              <a:buClrTx/>
              <a:buSzTx/>
              <a:buFontTx/>
              <a:buNone/>
              <a:tabLst>
                <a:tab pos="567690" algn="l"/>
              </a:tabLst>
              <a:defRPr/>
            </a:pP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352425" marR="3810" lvl="1" indent="0" algn="l" defTabSz="914400" rtl="0" eaLnBrk="1" fontAlgn="auto" latinLnBrk="0" hangingPunct="1">
              <a:lnSpc>
                <a:spcPct val="100000"/>
              </a:lnSpc>
              <a:spcBef>
                <a:spcPts val="503"/>
              </a:spcBef>
              <a:spcAft>
                <a:spcPts val="0"/>
              </a:spcAft>
              <a:buClrTx/>
              <a:buSzTx/>
              <a:buFontTx/>
              <a:buNone/>
              <a:tabLst>
                <a:tab pos="567690" algn="l"/>
              </a:tabLst>
              <a:defRPr/>
            </a:pP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H</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w</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30" normalizeH="0" baseline="0" noProof="0" dirty="0">
                <a:ln>
                  <a:noFill/>
                </a:ln>
                <a:solidFill>
                  <a:srgbClr val="000000"/>
                </a:solidFill>
                <a:effectLst/>
                <a:uLnTx/>
                <a:uFillTx/>
                <a:latin typeface="Century Gothic" panose="020F0302020204030204"/>
                <a:ea typeface="+mn-ea"/>
                <a:cs typeface="Calibri"/>
              </a:rPr>
              <a:t>w</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ell</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is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the</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ompa</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y</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p</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tur</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the</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eal</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ty</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of</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its</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bu</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ess</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56"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ansactio</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s</a:t>
            </a:r>
            <a:r>
              <a:rPr kumimoji="0" lang="en-GB"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&amp; events</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a:t>
            </a:r>
            <a:endParaRPr kumimoji="0" lang="en-GB" sz="2100" b="0" i="0" u="none" strike="noStrike" kern="1200" cap="none" spc="-15" normalizeH="0" baseline="0" noProof="0" dirty="0">
              <a:ln>
                <a:noFill/>
              </a:ln>
              <a:solidFill>
                <a:srgbClr val="000000"/>
              </a:solidFill>
              <a:effectLst/>
              <a:uLnTx/>
              <a:uFillTx/>
              <a:latin typeface="Century Gothic" panose="020F0302020204030204"/>
              <a:ea typeface="+mn-ea"/>
              <a:cs typeface="Calibri"/>
            </a:endParaRPr>
          </a:p>
          <a:p>
            <a:pPr marL="352425" marR="3810" lvl="1" indent="0" algn="l" defTabSz="914400" rtl="0" eaLnBrk="1" fontAlgn="auto" latinLnBrk="0" hangingPunct="1">
              <a:lnSpc>
                <a:spcPct val="100000"/>
              </a:lnSpc>
              <a:spcBef>
                <a:spcPts val="503"/>
              </a:spcBef>
              <a:spcAft>
                <a:spcPts val="0"/>
              </a:spcAft>
              <a:buClrTx/>
              <a:buSzTx/>
              <a:buFontTx/>
              <a:buNone/>
              <a:tabLst>
                <a:tab pos="567690" algn="l"/>
              </a:tabLst>
              <a:defRPr/>
            </a:pP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352425" marR="0" lvl="1" indent="0" algn="l" defTabSz="914400" rtl="0" eaLnBrk="1" fontAlgn="auto" latinLnBrk="0" hangingPunct="1">
              <a:lnSpc>
                <a:spcPct val="100000"/>
              </a:lnSpc>
              <a:spcBef>
                <a:spcPts val="503"/>
              </a:spcBef>
              <a:spcAft>
                <a:spcPts val="0"/>
              </a:spcAft>
              <a:buClrTx/>
              <a:buSzTx/>
              <a:buFontTx/>
              <a:buNone/>
              <a:tabLst>
                <a:tab pos="567690" algn="l"/>
              </a:tabLst>
              <a:defRPr/>
            </a:pP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Wh</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l</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el</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o</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f</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di</a:t>
            </a:r>
            <a:r>
              <a:rPr kumimoji="0" sz="2100" b="0" i="0" u="none" strike="noStrike" kern="1200" cap="none" spc="-41"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ortio</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is</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the</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with</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the</a:t>
            </a: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ac</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ou</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ts?</a:t>
            </a: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352425" marR="0" lvl="1" indent="0" algn="l" defTabSz="914400" rtl="0" eaLnBrk="1" fontAlgn="auto" latinLnBrk="0" hangingPunct="1">
              <a:lnSpc>
                <a:spcPct val="100000"/>
              </a:lnSpc>
              <a:spcBef>
                <a:spcPts val="503"/>
              </a:spcBef>
              <a:spcAft>
                <a:spcPts val="0"/>
              </a:spcAft>
              <a:buClrTx/>
              <a:buSzTx/>
              <a:buFontTx/>
              <a:buNone/>
              <a:tabLst>
                <a:tab pos="567690" algn="l"/>
              </a:tabLst>
              <a:defRPr/>
            </a:pP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352425" marR="0" lvl="1" indent="0" algn="l" defTabSz="914400" rtl="0" eaLnBrk="1" fontAlgn="auto" latinLnBrk="0" hangingPunct="1">
              <a:lnSpc>
                <a:spcPct val="100000"/>
              </a:lnSpc>
              <a:spcBef>
                <a:spcPts val="503"/>
              </a:spcBef>
              <a:spcAft>
                <a:spcPts val="0"/>
              </a:spcAft>
              <a:buClrTx/>
              <a:buSzTx/>
              <a:buFontTx/>
              <a:buNone/>
              <a:tabLst>
                <a:tab pos="567690" algn="l"/>
              </a:tabLst>
              <a:defRPr/>
            </a:pP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Review the Notes to the financial statements </a:t>
            </a: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567690" algn="l"/>
              </a:tabLst>
              <a:defRPr/>
            </a:pP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i.e. Note 1 – Accounting Policies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p:txBody>
      </p:sp>
      <p:sp>
        <p:nvSpPr>
          <p:cNvPr id="5" name="Title 4">
            <a:extLst>
              <a:ext uri="{FF2B5EF4-FFF2-40B4-BE49-F238E27FC236}">
                <a16:creationId xmlns:a16="http://schemas.microsoft.com/office/drawing/2014/main" id="{094E6797-38B4-4BF3-8E98-1E1400E534A2}"/>
              </a:ext>
            </a:extLst>
          </p:cNvPr>
          <p:cNvSpPr>
            <a:spLocks noGrp="1"/>
          </p:cNvSpPr>
          <p:nvPr>
            <p:ph type="title"/>
          </p:nvPr>
        </p:nvSpPr>
        <p:spPr/>
        <p:txBody>
          <a:bodyPr/>
          <a:lstStyle/>
          <a:p>
            <a:r>
              <a:rPr lang="en-GB" b="0" dirty="0">
                <a:solidFill>
                  <a:schemeClr val="accent2"/>
                </a:solidFill>
              </a:rPr>
              <a:t>Accounting analysis</a:t>
            </a:r>
          </a:p>
        </p:txBody>
      </p:sp>
    </p:spTree>
    <p:extLst>
      <p:ext uri="{BB962C8B-B14F-4D97-AF65-F5344CB8AC3E}">
        <p14:creationId xmlns:p14="http://schemas.microsoft.com/office/powerpoint/2010/main" val="53468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0"/>
            <a:ext cx="7620000" cy="743357"/>
          </a:xfrm>
          <a:prstGeom prst="rect">
            <a:avLst/>
          </a:prstGeom>
        </p:spPr>
        <p:txBody>
          <a:bodyPr vert="horz" wrap="square" lIns="0" tIns="278968" rIns="0" bIns="0" rtlCol="0" anchor="ctr">
            <a:spAutoFit/>
          </a:bodyPr>
          <a:lstStyle/>
          <a:p>
            <a:pPr marL="333851">
              <a:lnSpc>
                <a:spcPct val="100000"/>
              </a:lnSpc>
            </a:pPr>
            <a:r>
              <a:rPr b="0" spc="-83" dirty="0">
                <a:solidFill>
                  <a:schemeClr val="accent2"/>
                </a:solidFill>
              </a:rPr>
              <a:t>F</a:t>
            </a:r>
            <a:r>
              <a:rPr b="0" spc="-15" dirty="0">
                <a:solidFill>
                  <a:schemeClr val="accent2"/>
                </a:solidFill>
              </a:rPr>
              <a:t>ac</a:t>
            </a:r>
            <a:r>
              <a:rPr b="0" spc="-26" dirty="0">
                <a:solidFill>
                  <a:schemeClr val="accent2"/>
                </a:solidFill>
              </a:rPr>
              <a:t>t</a:t>
            </a:r>
            <a:r>
              <a:rPr b="0" spc="-23" dirty="0">
                <a:solidFill>
                  <a:schemeClr val="accent2"/>
                </a:solidFill>
              </a:rPr>
              <a:t>o</a:t>
            </a:r>
            <a:r>
              <a:rPr b="0" spc="-64" dirty="0">
                <a:solidFill>
                  <a:schemeClr val="accent2"/>
                </a:solidFill>
              </a:rPr>
              <a:t>r</a:t>
            </a:r>
            <a:r>
              <a:rPr b="0" spc="-15" dirty="0">
                <a:solidFill>
                  <a:schemeClr val="accent2"/>
                </a:solidFill>
              </a:rPr>
              <a:t>s</a:t>
            </a:r>
            <a:r>
              <a:rPr b="0" spc="-4" dirty="0">
                <a:solidFill>
                  <a:schemeClr val="accent2"/>
                </a:solidFill>
              </a:rPr>
              <a:t> </a:t>
            </a:r>
            <a:r>
              <a:rPr b="0" spc="-8" dirty="0">
                <a:solidFill>
                  <a:schemeClr val="accent2"/>
                </a:solidFill>
              </a:rPr>
              <a:t>I</a:t>
            </a:r>
            <a:r>
              <a:rPr b="0" spc="-41" dirty="0">
                <a:solidFill>
                  <a:schemeClr val="accent2"/>
                </a:solidFill>
              </a:rPr>
              <a:t>n</a:t>
            </a:r>
            <a:r>
              <a:rPr b="0" spc="-19" dirty="0">
                <a:solidFill>
                  <a:schemeClr val="accent2"/>
                </a:solidFill>
              </a:rPr>
              <a:t>fluen</a:t>
            </a:r>
            <a:r>
              <a:rPr b="0" spc="-8" dirty="0">
                <a:solidFill>
                  <a:schemeClr val="accent2"/>
                </a:solidFill>
              </a:rPr>
              <a:t>c</a:t>
            </a:r>
            <a:r>
              <a:rPr b="0" spc="-15" dirty="0">
                <a:solidFill>
                  <a:schemeClr val="accent2"/>
                </a:solidFill>
              </a:rPr>
              <a:t>ing</a:t>
            </a:r>
            <a:r>
              <a:rPr b="0" spc="-8" dirty="0">
                <a:solidFill>
                  <a:schemeClr val="accent2"/>
                </a:solidFill>
              </a:rPr>
              <a:t> </a:t>
            </a:r>
            <a:r>
              <a:rPr b="0" spc="-15" dirty="0">
                <a:solidFill>
                  <a:schemeClr val="accent2"/>
                </a:solidFill>
              </a:rPr>
              <a:t>Ac</a:t>
            </a:r>
            <a:r>
              <a:rPr b="0" spc="-38" dirty="0">
                <a:solidFill>
                  <a:schemeClr val="accent2"/>
                </a:solidFill>
              </a:rPr>
              <a:t>c</a:t>
            </a:r>
            <a:r>
              <a:rPr b="0" spc="-23" dirty="0">
                <a:solidFill>
                  <a:schemeClr val="accent2"/>
                </a:solidFill>
              </a:rPr>
              <a:t>o</a:t>
            </a:r>
            <a:r>
              <a:rPr b="0" spc="-15" dirty="0">
                <a:solidFill>
                  <a:schemeClr val="accent2"/>
                </a:solidFill>
              </a:rPr>
              <a:t>u</a:t>
            </a:r>
            <a:r>
              <a:rPr b="0" spc="-45" dirty="0">
                <a:solidFill>
                  <a:schemeClr val="accent2"/>
                </a:solidFill>
              </a:rPr>
              <a:t>n</a:t>
            </a:r>
            <a:r>
              <a:rPr b="0" spc="-15" dirty="0">
                <a:solidFill>
                  <a:schemeClr val="accent2"/>
                </a:solidFill>
              </a:rPr>
              <a:t>ting</a:t>
            </a:r>
            <a:r>
              <a:rPr b="0" dirty="0">
                <a:solidFill>
                  <a:schemeClr val="accent2"/>
                </a:solidFill>
              </a:rPr>
              <a:t> </a:t>
            </a:r>
            <a:r>
              <a:rPr b="0" spc="-15" dirty="0">
                <a:solidFill>
                  <a:schemeClr val="accent2"/>
                </a:solidFill>
              </a:rPr>
              <a:t>Quality</a:t>
            </a:r>
            <a:endParaRPr b="0" dirty="0">
              <a:solidFill>
                <a:schemeClr val="accent2"/>
              </a:solidFill>
            </a:endParaRPr>
          </a:p>
        </p:txBody>
      </p:sp>
      <p:sp>
        <p:nvSpPr>
          <p:cNvPr id="3" name="object 3"/>
          <p:cNvSpPr txBox="1"/>
          <p:nvPr/>
        </p:nvSpPr>
        <p:spPr>
          <a:xfrm>
            <a:off x="609600" y="1524000"/>
            <a:ext cx="7525085" cy="3454792"/>
          </a:xfrm>
          <a:prstGeom prst="rect">
            <a:avLst/>
          </a:prstGeom>
        </p:spPr>
        <p:txBody>
          <a:bodyPr vert="horz" wrap="square" lIns="0" tIns="0" rIns="0" bIns="0" rtlCol="0">
            <a:spAutoFit/>
          </a:bodyPr>
          <a:lstStyle/>
          <a:p>
            <a:pPr marL="266700" marR="3810" lvl="0" indent="-257175" algn="just" defTabSz="914400" rtl="0" eaLnBrk="1" fontAlgn="auto" latinLnBrk="0" hangingPunct="1">
              <a:lnSpc>
                <a:spcPct val="100000"/>
              </a:lnSpc>
              <a:spcBef>
                <a:spcPts val="0"/>
              </a:spcBef>
              <a:spcAft>
                <a:spcPts val="0"/>
              </a:spcAft>
              <a:buClrTx/>
              <a:buSzTx/>
              <a:buFont typeface="Arial"/>
              <a:buChar char="•"/>
              <a:tabLst>
                <a:tab pos="267176" algn="l"/>
              </a:tabLst>
              <a:defRPr/>
            </a:pP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De</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s</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pi</a:t>
            </a:r>
            <a:r>
              <a:rPr kumimoji="0" sz="2400" b="0" i="0" u="none" strike="noStrike" kern="1200" cap="none" spc="-38" normalizeH="0" baseline="0" noProof="0" dirty="0">
                <a:ln>
                  <a:noFill/>
                </a:ln>
                <a:solidFill>
                  <a:srgbClr val="000000"/>
                </a:solidFill>
                <a:effectLst/>
                <a:uLnTx/>
                <a:uFillTx/>
                <a:latin typeface="Century Gothic" panose="020F0302020204030204"/>
                <a:ea typeface="+mn-ea"/>
                <a:cs typeface="Calibri"/>
              </a:rPr>
              <a:t>t</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the</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41" normalizeH="0" baseline="0" noProof="0" dirty="0">
                <a:ln>
                  <a:noFill/>
                </a:ln>
                <a:solidFill>
                  <a:srgbClr val="000000"/>
                </a:solidFill>
                <a:effectLst/>
                <a:uLnTx/>
                <a:uFillTx/>
                <a:latin typeface="Century Gothic" panose="020F0302020204030204"/>
                <a:ea typeface="+mn-ea"/>
                <a:cs typeface="Calibri"/>
              </a:rPr>
              <a:t>e</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xi</a:t>
            </a:r>
            <a:r>
              <a:rPr kumimoji="0" sz="2400" b="0" i="0" u="none" strike="noStrike" kern="1200" cap="none" spc="-34" normalizeH="0" baseline="0" noProof="0" dirty="0">
                <a:ln>
                  <a:noFill/>
                </a:ln>
                <a:solidFill>
                  <a:srgbClr val="000000"/>
                </a:solidFill>
                <a:effectLst/>
                <a:uLnTx/>
                <a:uFillTx/>
                <a:latin typeface="Century Gothic" panose="020F0302020204030204"/>
                <a:ea typeface="+mn-ea"/>
                <a:cs typeface="Calibri"/>
              </a:rPr>
              <a:t>st</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ence</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f ac</a:t>
            </a:r>
            <a:r>
              <a:rPr kumimoji="0" sz="24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ou</a:t>
            </a:r>
            <a:r>
              <a:rPr kumimoji="0" sz="2400" b="0" i="0" u="none" strike="noStrike" kern="1200" cap="none" spc="-26" normalizeH="0" baseline="0" noProof="0" dirty="0">
                <a:ln>
                  <a:noFill/>
                </a:ln>
                <a:solidFill>
                  <a:srgbClr val="000000"/>
                </a:solidFill>
                <a:effectLst/>
                <a:uLnTx/>
                <a:uFillTx/>
                <a:latin typeface="Century Gothic" panose="020F0302020204030204"/>
                <a:ea typeface="+mn-ea"/>
                <a:cs typeface="Calibri"/>
              </a:rPr>
              <a:t>n</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i</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n</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g</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30" normalizeH="0" baseline="0" noProof="0" dirty="0">
                <a:ln>
                  <a:noFill/>
                </a:ln>
                <a:solidFill>
                  <a:srgbClr val="000000"/>
                </a:solidFill>
                <a:effectLst/>
                <a:uLnTx/>
                <a:uFillTx/>
                <a:latin typeface="Century Gothic" panose="020F0302020204030204"/>
                <a:ea typeface="+mn-ea"/>
                <a:cs typeface="Calibri"/>
              </a:rPr>
              <a:t>r</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egul</a:t>
            </a:r>
            <a:r>
              <a:rPr kumimoji="0" sz="2400" b="0" i="0" u="none" strike="noStrike" kern="1200" cap="none" spc="-26" normalizeH="0" baseline="0" noProof="0" dirty="0">
                <a:ln>
                  <a:noFill/>
                </a:ln>
                <a:solidFill>
                  <a:srgbClr val="000000"/>
                </a:solidFill>
                <a:effectLst/>
                <a:uLnTx/>
                <a:uFillTx/>
                <a:latin typeface="Century Gothic" panose="020F0302020204030204"/>
                <a:ea typeface="+mn-ea"/>
                <a:cs typeface="Calibri"/>
              </a:rPr>
              <a:t>a</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i</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on</a:t>
            </a:r>
            <a:r>
              <a:rPr kumimoji="0" lang="en-GB"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(numerous accounting standards)</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lang="en-GB"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&amp;</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38" normalizeH="0" baseline="0" noProof="0" dirty="0">
                <a:ln>
                  <a:noFill/>
                </a:ln>
                <a:solidFill>
                  <a:srgbClr val="000000"/>
                </a:solidFill>
                <a:effectLst/>
                <a:uLnTx/>
                <a:uFillTx/>
                <a:latin typeface="Century Gothic" panose="020F0302020204030204"/>
                <a:ea typeface="+mn-ea"/>
                <a:cs typeface="Calibri"/>
              </a:rPr>
              <a:t>e</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x</a:t>
            </a:r>
            <a:r>
              <a:rPr kumimoji="0" sz="2400" b="0" i="0" u="none" strike="noStrike" kern="1200" cap="none" spc="-34" normalizeH="0" baseline="0" noProof="0" dirty="0">
                <a:ln>
                  <a:noFill/>
                </a:ln>
                <a:solidFill>
                  <a:srgbClr val="000000"/>
                </a:solidFill>
                <a:effectLst/>
                <a:uLnTx/>
                <a:uFillTx/>
                <a:latin typeface="Century Gothic" panose="020F0302020204030204"/>
                <a:ea typeface="+mn-ea"/>
                <a:cs typeface="Calibri"/>
              </a:rPr>
              <a:t>t</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ernal</a:t>
            </a:r>
            <a:r>
              <a:rPr kumimoji="0" sz="2400" b="0" i="0" u="none" strike="noStrike" kern="1200" cap="none" spc="-19"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audit</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the</a:t>
            </a:r>
            <a:r>
              <a:rPr kumimoji="0" sz="2400" b="0" i="0" u="none" strike="noStrike" kern="1200" cap="none" spc="-34" normalizeH="0" baseline="0" noProof="0" dirty="0">
                <a:ln>
                  <a:noFill/>
                </a:ln>
                <a:solidFill>
                  <a:srgbClr val="000000"/>
                </a:solidFill>
                <a:effectLst/>
                <a:uLnTx/>
                <a:uFillTx/>
                <a:latin typeface="Century Gothic" panose="020F0302020204030204"/>
                <a:ea typeface="+mn-ea"/>
                <a:cs typeface="Calibri"/>
              </a:rPr>
              <a:t>r</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will</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b</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an</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eleme</a:t>
            </a:r>
            <a:r>
              <a:rPr kumimoji="0" sz="2400" b="0" i="0" u="none" strike="noStrike" kern="1200" cap="none" spc="-23" normalizeH="0" baseline="0" noProof="0" dirty="0">
                <a:ln>
                  <a:noFill/>
                </a:ln>
                <a:solidFill>
                  <a:srgbClr val="000000"/>
                </a:solidFill>
                <a:effectLst/>
                <a:uLnTx/>
                <a:uFillTx/>
                <a:latin typeface="Century Gothic" panose="020F0302020204030204"/>
                <a:ea typeface="+mn-ea"/>
                <a:cs typeface="Calibri"/>
              </a:rPr>
              <a:t>n</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 </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of bia</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s</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in</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the ac</a:t>
            </a:r>
            <a:r>
              <a:rPr kumimoji="0" sz="2400" b="0" i="0" u="none" strike="noStrike" kern="1200" cap="none" spc="-15" normalizeH="0" baseline="0" noProof="0" dirty="0">
                <a:ln>
                  <a:noFill/>
                </a:ln>
                <a:solidFill>
                  <a:srgbClr val="000000"/>
                </a:solidFill>
                <a:effectLst/>
                <a:uLnTx/>
                <a:uFillTx/>
                <a:latin typeface="Century Gothic" panose="020F0302020204030204"/>
                <a:ea typeface="+mn-ea"/>
                <a:cs typeface="Calibri"/>
              </a:rPr>
              <a:t>c</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ou</a:t>
            </a:r>
            <a:r>
              <a:rPr kumimoji="0" sz="2400" b="0" i="0" u="none" strike="noStrike" kern="1200" cap="none" spc="-23" normalizeH="0" baseline="0" noProof="0" dirty="0">
                <a:ln>
                  <a:noFill/>
                </a:ln>
                <a:solidFill>
                  <a:srgbClr val="000000"/>
                </a:solidFill>
                <a:effectLst/>
                <a:uLnTx/>
                <a:uFillTx/>
                <a:latin typeface="Century Gothic" panose="020F0302020204030204"/>
                <a:ea typeface="+mn-ea"/>
                <a:cs typeface="Calibri"/>
              </a:rPr>
              <a:t>n</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400" b="0" i="0" u="none" strike="noStrike" kern="1200" cap="none" spc="-8" normalizeH="0" baseline="0" noProof="0" dirty="0">
                <a:ln>
                  <a:noFill/>
                </a:ln>
                <a:solidFill>
                  <a:srgbClr val="000000"/>
                </a:solidFill>
                <a:effectLst/>
                <a:uLnTx/>
                <a:uFillTx/>
                <a:latin typeface="Century Gothic" panose="020F0302020204030204"/>
                <a:ea typeface="+mn-ea"/>
                <a:cs typeface="Calibri"/>
              </a:rPr>
              <a:t>s</a:t>
            </a:r>
            <a:endParaRPr kumimoji="0" lang="en-GB" sz="24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266700" marR="3810" lvl="0" indent="-257175" algn="just" defTabSz="914400" rtl="0" eaLnBrk="1" fontAlgn="auto" latinLnBrk="0" hangingPunct="1">
              <a:lnSpc>
                <a:spcPct val="100000"/>
              </a:lnSpc>
              <a:spcBef>
                <a:spcPts val="0"/>
              </a:spcBef>
              <a:spcAft>
                <a:spcPts val="0"/>
              </a:spcAft>
              <a:buClrTx/>
              <a:buSzTx/>
              <a:buFont typeface="Arial"/>
              <a:buChar char="•"/>
              <a:tabLst>
                <a:tab pos="267176" algn="l"/>
              </a:tabLst>
              <a:defRPr/>
            </a:pPr>
            <a:endPar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266700" marR="0" lvl="0" indent="-257175" algn="l" defTabSz="914400" rtl="0" eaLnBrk="1" fontAlgn="auto" latinLnBrk="0" hangingPunct="1">
              <a:lnSpc>
                <a:spcPct val="100000"/>
              </a:lnSpc>
              <a:spcBef>
                <a:spcPts val="578"/>
              </a:spcBef>
              <a:spcAft>
                <a:spcPts val="0"/>
              </a:spcAft>
              <a:buClrTx/>
              <a:buSzTx/>
              <a:buFont typeface="Arial"/>
              <a:buChar char="•"/>
              <a:tabLst>
                <a:tab pos="267176" algn="l"/>
              </a:tabLst>
              <a:defRPr/>
            </a:pP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Noi</a:t>
            </a:r>
            <a:r>
              <a:rPr kumimoji="0" sz="2400" b="0" i="0" u="none" strike="noStrike" kern="1200" cap="none" spc="-15" normalizeH="0" baseline="0" noProof="0" dirty="0">
                <a:ln>
                  <a:noFill/>
                </a:ln>
                <a:solidFill>
                  <a:srgbClr val="000000"/>
                </a:solidFill>
                <a:effectLst/>
                <a:uLnTx/>
                <a:uFillTx/>
                <a:latin typeface="Century Gothic" panose="020F0302020204030204"/>
                <a:ea typeface="+mn-ea"/>
                <a:cs typeface="Calibri"/>
              </a:rPr>
              <a:t>s</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 and</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Bias</a:t>
            </a:r>
          </a:p>
          <a:p>
            <a:pPr marL="567214" marR="0" lvl="1" indent="-214789" algn="l" defTabSz="914400" rtl="0" eaLnBrk="1" fontAlgn="auto" latinLnBrk="0" hangingPunct="1">
              <a:lnSpc>
                <a:spcPct val="100000"/>
              </a:lnSpc>
              <a:spcBef>
                <a:spcPts val="514"/>
              </a:spcBef>
              <a:spcAft>
                <a:spcPts val="0"/>
              </a:spcAft>
              <a:buClrTx/>
              <a:buSzTx/>
              <a:buFont typeface="Arial"/>
              <a:buChar char="–"/>
              <a:tabLst>
                <a:tab pos="567690" algn="l"/>
              </a:tabLst>
              <a:defRPr/>
            </a:pPr>
            <a:r>
              <a:rPr kumimoji="0" sz="2100" b="0" i="0" u="none" strike="noStrike" kern="1200" cap="none" spc="-41" normalizeH="0" baseline="0" noProof="0" dirty="0">
                <a:ln>
                  <a:noFill/>
                </a:ln>
                <a:solidFill>
                  <a:srgbClr val="000000"/>
                </a:solidFill>
                <a:effectLst/>
                <a:uLnTx/>
                <a:uFillTx/>
                <a:latin typeface="Century Gothic" panose="020F0302020204030204"/>
                <a:ea typeface="+mn-ea"/>
                <a:cs typeface="Calibri"/>
              </a:rPr>
              <a:t>F</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er</a:t>
            </a:r>
            <a:r>
              <a:rPr kumimoji="0" sz="2100" b="0" i="0" u="none" strike="noStrike" kern="1200" cap="none" spc="-53"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or</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506"/>
              </a:spcBef>
              <a:spcAft>
                <a:spcPts val="0"/>
              </a:spcAft>
              <a:buClrTx/>
              <a:buSzTx/>
              <a:buFont typeface="Arial"/>
              <a:buChar char="–"/>
              <a:tabLst>
                <a:tab pos="567690" algn="l"/>
              </a:tabLst>
              <a:defRPr/>
            </a:pP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epo</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choices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b</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y</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or</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p</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56"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mana</a:t>
            </a:r>
            <a:r>
              <a:rPr kumimoji="0" sz="2100" b="0" i="0" u="none" strike="noStrike" kern="1200" cap="none" spc="-30"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er</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503"/>
              </a:spcBef>
              <a:spcAft>
                <a:spcPts val="0"/>
              </a:spcAft>
              <a:buClrTx/>
              <a:buSzTx/>
              <a:buFont typeface="Arial"/>
              <a:buChar char="–"/>
              <a:tabLst>
                <a:tab pos="567690" algn="l"/>
              </a:tabLst>
              <a:defRPr/>
            </a:pP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Rigi</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d</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ity</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in</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ou</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ti</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ru</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l</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p:txBody>
      </p:sp>
    </p:spTree>
    <p:extLst>
      <p:ext uri="{BB962C8B-B14F-4D97-AF65-F5344CB8AC3E}">
        <p14:creationId xmlns:p14="http://schemas.microsoft.com/office/powerpoint/2010/main" val="399394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0"/>
            <a:ext cx="8706011" cy="736067"/>
          </a:xfrm>
          <a:prstGeom prst="rect">
            <a:avLst/>
          </a:prstGeom>
        </p:spPr>
        <p:txBody>
          <a:bodyPr vert="horz" wrap="square" lIns="0" tIns="271748" rIns="0" bIns="0" rtlCol="0" anchor="ctr">
            <a:spAutoFit/>
          </a:bodyPr>
          <a:lstStyle/>
          <a:p>
            <a:pPr marL="694373">
              <a:lnSpc>
                <a:spcPct val="100000"/>
              </a:lnSpc>
            </a:pPr>
            <a:r>
              <a:rPr b="0" dirty="0">
                <a:solidFill>
                  <a:schemeClr val="accent2"/>
                </a:solidFill>
                <a:latin typeface="Calibri"/>
                <a:cs typeface="Calibri"/>
              </a:rPr>
              <a:t>Ac</a:t>
            </a:r>
            <a:r>
              <a:rPr b="0" spc="-34" dirty="0">
                <a:solidFill>
                  <a:schemeClr val="accent2"/>
                </a:solidFill>
                <a:latin typeface="Calibri"/>
                <a:cs typeface="Calibri"/>
              </a:rPr>
              <a:t>c</a:t>
            </a:r>
            <a:r>
              <a:rPr b="0" dirty="0">
                <a:solidFill>
                  <a:schemeClr val="accent2"/>
                </a:solidFill>
                <a:latin typeface="Calibri"/>
                <a:cs typeface="Calibri"/>
              </a:rPr>
              <a:t>o</a:t>
            </a:r>
            <a:r>
              <a:rPr b="0" spc="4" dirty="0">
                <a:solidFill>
                  <a:schemeClr val="accent2"/>
                </a:solidFill>
                <a:latin typeface="Calibri"/>
                <a:cs typeface="Calibri"/>
              </a:rPr>
              <a:t>u</a:t>
            </a:r>
            <a:r>
              <a:rPr b="0" spc="-26" dirty="0">
                <a:solidFill>
                  <a:schemeClr val="accent2"/>
                </a:solidFill>
                <a:latin typeface="Calibri"/>
                <a:cs typeface="Calibri"/>
              </a:rPr>
              <a:t>n</a:t>
            </a:r>
            <a:r>
              <a:rPr b="0" dirty="0">
                <a:solidFill>
                  <a:schemeClr val="accent2"/>
                </a:solidFill>
                <a:latin typeface="Calibri"/>
                <a:cs typeface="Calibri"/>
              </a:rPr>
              <a:t>ting C</a:t>
            </a:r>
            <a:r>
              <a:rPr b="0" spc="4" dirty="0">
                <a:solidFill>
                  <a:schemeClr val="accent2"/>
                </a:solidFill>
                <a:latin typeface="Calibri"/>
                <a:cs typeface="Calibri"/>
              </a:rPr>
              <a:t>h</a:t>
            </a:r>
            <a:r>
              <a:rPr b="0" dirty="0">
                <a:solidFill>
                  <a:schemeClr val="accent2"/>
                </a:solidFill>
                <a:latin typeface="Calibri"/>
                <a:cs typeface="Calibri"/>
              </a:rPr>
              <a:t>oices</a:t>
            </a:r>
            <a:r>
              <a:rPr lang="en-GB" b="0" dirty="0">
                <a:solidFill>
                  <a:schemeClr val="accent2"/>
                </a:solidFill>
                <a:latin typeface="Calibri"/>
                <a:cs typeface="Calibri"/>
              </a:rPr>
              <a:t> - Motives</a:t>
            </a:r>
            <a:endParaRPr b="0" dirty="0">
              <a:solidFill>
                <a:schemeClr val="accent2"/>
              </a:solidFill>
              <a:latin typeface="Calibri"/>
              <a:cs typeface="Calibri"/>
            </a:endParaRPr>
          </a:p>
        </p:txBody>
      </p:sp>
      <p:sp>
        <p:nvSpPr>
          <p:cNvPr id="3" name="object 3"/>
          <p:cNvSpPr txBox="1"/>
          <p:nvPr/>
        </p:nvSpPr>
        <p:spPr>
          <a:xfrm>
            <a:off x="533400" y="1752600"/>
            <a:ext cx="7885160" cy="2970044"/>
          </a:xfrm>
          <a:prstGeom prst="rect">
            <a:avLst/>
          </a:prstGeom>
        </p:spPr>
        <p:txBody>
          <a:bodyPr vert="horz" wrap="square" lIns="0" tIns="0" rIns="0" bIns="0" rtlCol="0">
            <a:spAutoFit/>
          </a:bodyPr>
          <a:lstStyle/>
          <a:p>
            <a:pPr marL="266700" marR="3810" lvl="0" indent="-257175" algn="l" defTabSz="914400" rtl="0" eaLnBrk="1" fontAlgn="auto" latinLnBrk="0" hangingPunct="1">
              <a:lnSpc>
                <a:spcPct val="100000"/>
              </a:lnSpc>
              <a:spcBef>
                <a:spcPts val="0"/>
              </a:spcBef>
              <a:spcAft>
                <a:spcPts val="0"/>
              </a:spcAft>
              <a:buClrTx/>
              <a:buSzTx/>
              <a:buFont typeface="Arial"/>
              <a:buChar char="•"/>
              <a:tabLst>
                <a:tab pos="267176" algn="l"/>
              </a:tabLst>
              <a:defRPr/>
            </a:pP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Mana</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m</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y</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h</a:t>
            </a:r>
            <a:r>
              <a:rPr kumimoji="0" sz="2100" b="0" i="0" u="none" strike="noStrike" kern="1200" cap="none" spc="-45"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45"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ar</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ty</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f i</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ce</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o </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68" normalizeH="0" baseline="0" noProof="0" dirty="0">
                <a:ln>
                  <a:noFill/>
                </a:ln>
                <a:solidFill>
                  <a:srgbClr val="000000"/>
                </a:solidFill>
                <a:effectLst/>
                <a:uLnTx/>
                <a:uFillTx/>
                <a:latin typeface="Century Gothic" panose="020F0302020204030204"/>
                <a:ea typeface="+mn-ea"/>
                <a:cs typeface="Calibri"/>
              </a:rPr>
              <a:t>x</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cise</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the</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ou</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ti</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disc</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tion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chi</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 cer</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ain</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objecti</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267176" algn="l"/>
              </a:tabLst>
              <a:defRPr/>
            </a:pP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Ac</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ou</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base</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d</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de</a:t>
            </a:r>
            <a:r>
              <a:rPr kumimoji="0" sz="2100" b="0" i="0" u="none" strike="noStrike" kern="1200" cap="none" spc="-30" normalizeH="0" baseline="0" noProof="0" dirty="0">
                <a:ln>
                  <a:noFill/>
                </a:ln>
                <a:solidFill>
                  <a:srgbClr val="000000"/>
                </a:solidFill>
                <a:effectLst/>
                <a:uLnTx/>
                <a:uFillTx/>
                <a:latin typeface="Century Gothic" panose="020F0302020204030204"/>
                <a:ea typeface="+mn-ea"/>
                <a:cs typeface="Calibri"/>
              </a:rPr>
              <a:t>b</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ena</a:t>
            </a:r>
            <a:r>
              <a:rPr kumimoji="0" sz="2100" b="0" i="0" u="none" strike="noStrike" kern="1200" cap="none" spc="-41"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267176" algn="l"/>
              </a:tabLst>
              <a:defRPr/>
            </a:pP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Mana</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eme</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ompens</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tion</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6"/>
              </a:spcBef>
              <a:spcAft>
                <a:spcPts val="0"/>
              </a:spcAft>
              <a:buClrTx/>
              <a:buSzTx/>
              <a:buFont typeface="Courier New" panose="02070309020205020404" pitchFamily="49" charset="0"/>
              <a:buChar char="o"/>
              <a:tabLst>
                <a:tab pos="267176" algn="l"/>
              </a:tabLst>
              <a:defRPr/>
            </a:pP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Corpo</a:t>
            </a:r>
            <a:r>
              <a:rPr kumimoji="0" sz="2100" b="0" i="0" u="none" strike="noStrike" kern="1200" cap="none" spc="-60"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l</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34"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41" normalizeH="0" baseline="0" noProof="0" dirty="0">
                <a:ln>
                  <a:noFill/>
                </a:ln>
                <a:solidFill>
                  <a:srgbClr val="000000"/>
                </a:solidFill>
                <a:effectLst/>
                <a:uLnTx/>
                <a:uFillTx/>
                <a:latin typeface="Century Gothic" panose="020F0302020204030204"/>
                <a:ea typeface="+mn-ea"/>
                <a:cs typeface="Calibri"/>
              </a:rPr>
              <a:t>s</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267176" algn="l"/>
              </a:tabLst>
              <a:defRPr/>
            </a:pPr>
            <a:r>
              <a:rPr kumimoji="0" sz="2100" b="0" i="0" u="none" strike="noStrike" kern="1200" cap="none" spc="-172"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x</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267176" algn="l"/>
              </a:tabLst>
              <a:defRPr/>
            </a:pP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egul</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y</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30"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onside</a:t>
            </a:r>
            <a:r>
              <a:rPr kumimoji="0" sz="2100" b="0" i="0" u="none" strike="noStrike" kern="1200" cap="none" spc="-56"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tio</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695325" marR="0" lvl="1" indent="-342900" algn="l" defTabSz="914400" rtl="0" eaLnBrk="1" fontAlgn="auto" latinLnBrk="0" hangingPunct="1">
              <a:lnSpc>
                <a:spcPct val="100000"/>
              </a:lnSpc>
              <a:spcBef>
                <a:spcPts val="503"/>
              </a:spcBef>
              <a:spcAft>
                <a:spcPts val="0"/>
              </a:spcAft>
              <a:buClrTx/>
              <a:buSzTx/>
              <a:buFont typeface="Courier New" panose="02070309020205020404" pitchFamily="49" charset="0"/>
              <a:buChar char="o"/>
              <a:tabLst>
                <a:tab pos="267176" algn="l"/>
              </a:tabLst>
              <a:defRPr/>
            </a:pP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Cap</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3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al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mar</a:t>
            </a:r>
            <a:r>
              <a:rPr kumimoji="0" sz="2100" b="0" i="0" u="none" strike="noStrike" kern="1200" cap="none" spc="-79" normalizeH="0" baseline="0" noProof="0" dirty="0">
                <a:ln>
                  <a:noFill/>
                </a:ln>
                <a:solidFill>
                  <a:srgbClr val="000000"/>
                </a:solidFill>
                <a:effectLst/>
                <a:uLnTx/>
                <a:uFillTx/>
                <a:latin typeface="Century Gothic" panose="020F0302020204030204"/>
                <a:ea typeface="+mn-ea"/>
                <a:cs typeface="Calibri"/>
              </a:rPr>
              <a:t>k</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ons</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de</a:t>
            </a:r>
            <a:r>
              <a:rPr kumimoji="0" sz="2100" b="0" i="0" u="none" strike="noStrike" kern="1200" cap="none" spc="-60"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t</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ons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p:txBody>
      </p:sp>
    </p:spTree>
    <p:extLst>
      <p:ext uri="{BB962C8B-B14F-4D97-AF65-F5344CB8AC3E}">
        <p14:creationId xmlns:p14="http://schemas.microsoft.com/office/powerpoint/2010/main" val="407346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0"/>
            <a:ext cx="7886700" cy="736067"/>
          </a:xfrm>
          <a:prstGeom prst="rect">
            <a:avLst/>
          </a:prstGeom>
        </p:spPr>
        <p:txBody>
          <a:bodyPr vert="horz" wrap="square" lIns="0" tIns="271748" rIns="0" bIns="0" rtlCol="0" anchor="ctr">
            <a:spAutoFit/>
          </a:bodyPr>
          <a:lstStyle/>
          <a:p>
            <a:pPr marL="1427798">
              <a:lnSpc>
                <a:spcPct val="100000"/>
              </a:lnSpc>
            </a:pPr>
            <a:r>
              <a:rPr b="0" spc="-4" dirty="0">
                <a:solidFill>
                  <a:srgbClr val="FF0000"/>
                </a:solidFill>
              </a:rPr>
              <a:t>Financia</a:t>
            </a:r>
            <a:r>
              <a:rPr b="0" dirty="0">
                <a:solidFill>
                  <a:srgbClr val="FF0000"/>
                </a:solidFill>
              </a:rPr>
              <a:t>l</a:t>
            </a:r>
            <a:r>
              <a:rPr b="0" spc="26" dirty="0">
                <a:solidFill>
                  <a:srgbClr val="FF0000"/>
                </a:solidFill>
              </a:rPr>
              <a:t> </a:t>
            </a:r>
            <a:r>
              <a:rPr b="0" spc="-4" dirty="0">
                <a:solidFill>
                  <a:srgbClr val="FF0000"/>
                </a:solidFill>
              </a:rPr>
              <a:t>S</a:t>
            </a:r>
            <a:r>
              <a:rPr b="0" spc="4" dirty="0">
                <a:solidFill>
                  <a:srgbClr val="FF0000"/>
                </a:solidFill>
              </a:rPr>
              <a:t>h</a:t>
            </a:r>
            <a:r>
              <a:rPr b="0" dirty="0">
                <a:solidFill>
                  <a:srgbClr val="FF0000"/>
                </a:solidFill>
              </a:rPr>
              <a:t>enani</a:t>
            </a:r>
            <a:r>
              <a:rPr b="0" spc="-68" dirty="0">
                <a:solidFill>
                  <a:srgbClr val="FF0000"/>
                </a:solidFill>
              </a:rPr>
              <a:t>g</a:t>
            </a:r>
            <a:r>
              <a:rPr b="0" dirty="0">
                <a:solidFill>
                  <a:srgbClr val="FF0000"/>
                </a:solidFill>
              </a:rPr>
              <a:t>ans</a:t>
            </a:r>
          </a:p>
        </p:txBody>
      </p:sp>
      <p:sp>
        <p:nvSpPr>
          <p:cNvPr id="3" name="object 3"/>
          <p:cNvSpPr txBox="1"/>
          <p:nvPr/>
        </p:nvSpPr>
        <p:spPr>
          <a:xfrm>
            <a:off x="685800" y="1219200"/>
            <a:ext cx="7772400" cy="4962897"/>
          </a:xfrm>
          <a:prstGeom prst="rect">
            <a:avLst/>
          </a:prstGeom>
        </p:spPr>
        <p:txBody>
          <a:bodyPr vert="horz" wrap="square" lIns="0" tIns="0" rIns="0" bIns="0" rtlCol="0">
            <a:spAutoFit/>
          </a:bodyPr>
          <a:lstStyle/>
          <a:p>
            <a:pPr marL="266700" marR="0" lvl="0" indent="-257175" algn="l" defTabSz="914400" rtl="0" eaLnBrk="1" fontAlgn="auto" latinLnBrk="0" hangingPunct="1">
              <a:lnSpc>
                <a:spcPct val="100000"/>
              </a:lnSpc>
              <a:spcBef>
                <a:spcPts val="0"/>
              </a:spcBef>
              <a:spcAft>
                <a:spcPts val="0"/>
              </a:spcAft>
              <a:buClrTx/>
              <a:buSzTx/>
              <a:buFont typeface="Arial"/>
              <a:buChar char="•"/>
              <a:tabLst>
                <a:tab pos="267176" algn="l"/>
              </a:tabLst>
              <a:defRPr/>
            </a:pP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Di</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s</a:t>
            </a:r>
            <a:r>
              <a:rPr kumimoji="0" sz="24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o</a:t>
            </a:r>
            <a:r>
              <a:rPr kumimoji="0" sz="2400" b="0" i="0" u="none" strike="noStrike" kern="1200" cap="none" spc="-26" normalizeH="0" baseline="0" noProof="0" dirty="0">
                <a:ln>
                  <a:noFill/>
                </a:ln>
                <a:solidFill>
                  <a:srgbClr val="000000"/>
                </a:solidFill>
                <a:effectLst/>
                <a:uLnTx/>
                <a:uFillTx/>
                <a:latin typeface="Century Gothic" panose="020F0302020204030204"/>
                <a:ea typeface="+mn-ea"/>
                <a:cs typeface="Calibri"/>
              </a:rPr>
              <a:t>v</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ery</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is</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 un</a:t>
            </a:r>
            <a:r>
              <a:rPr kumimoji="0" sz="2400" b="0" i="0" u="none" strike="noStrike" kern="1200" cap="none" spc="-11" normalizeH="0" baseline="0" noProof="0" dirty="0">
                <a:ln>
                  <a:noFill/>
                </a:ln>
                <a:solidFill>
                  <a:srgbClr val="000000"/>
                </a:solidFill>
                <a:effectLst/>
                <a:uLnTx/>
                <a:uFillTx/>
                <a:latin typeface="Century Gothic" panose="020F0302020204030204"/>
                <a:ea typeface="+mn-ea"/>
                <a:cs typeface="Calibri"/>
              </a:rPr>
              <a:t>l</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i</a:t>
            </a:r>
            <a:r>
              <a:rPr kumimoji="0" sz="2400" b="0" i="0" u="none" strike="noStrike" kern="1200" cap="none" spc="-94" normalizeH="0" baseline="0" noProof="0" dirty="0">
                <a:ln>
                  <a:noFill/>
                </a:ln>
                <a:solidFill>
                  <a:srgbClr val="000000"/>
                </a:solidFill>
                <a:effectLst/>
                <a:uLnTx/>
                <a:uFillTx/>
                <a:latin typeface="Century Gothic" panose="020F0302020204030204"/>
                <a:ea typeface="+mn-ea"/>
                <a:cs typeface="Calibri"/>
              </a:rPr>
              <a:t>k</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ely</a:t>
            </a:r>
          </a:p>
          <a:p>
            <a:pPr marL="567214" marR="0" lvl="1" indent="-214789" algn="l" defTabSz="914400" rtl="0" eaLnBrk="1" fontAlgn="auto" latinLnBrk="0" hangingPunct="1">
              <a:lnSpc>
                <a:spcPct val="100000"/>
              </a:lnSpc>
              <a:spcBef>
                <a:spcPts val="263"/>
              </a:spcBef>
              <a:spcAft>
                <a:spcPts val="0"/>
              </a:spcAft>
              <a:buClrTx/>
              <a:buSzTx/>
              <a:buFont typeface="Arial"/>
              <a:buChar char="–"/>
              <a:tabLst>
                <a:tab pos="567690" algn="l"/>
              </a:tabLst>
              <a:defRPr/>
            </a:pPr>
            <a:r>
              <a:rPr kumimoji="0" sz="2100" b="0" i="0" u="none" strike="noStrike" kern="1200" cap="none" spc="-60" normalizeH="0" baseline="0" noProof="0" dirty="0">
                <a:ln>
                  <a:noFill/>
                </a:ln>
                <a:solidFill>
                  <a:srgbClr val="000000"/>
                </a:solidFill>
                <a:effectLst/>
                <a:uLnTx/>
                <a:uFillTx/>
                <a:latin typeface="Century Gothic" panose="020F0302020204030204"/>
                <a:ea typeface="+mn-ea"/>
                <a:cs typeface="Calibri"/>
              </a:rPr>
              <a:t>P</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enalt</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small</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ts val="2396"/>
              </a:lnSpc>
              <a:spcBef>
                <a:spcPts val="251"/>
              </a:spcBef>
              <a:spcAft>
                <a:spcPts val="0"/>
              </a:spcAft>
              <a:buClrTx/>
              <a:buSzTx/>
              <a:buFont typeface="Arial"/>
              <a:buChar char="–"/>
              <a:tabLst>
                <a:tab pos="567690" algn="l"/>
              </a:tabLst>
              <a:defRPr/>
            </a:pPr>
            <a:r>
              <a:rPr kumimoji="0" lang="en-GB"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Accounting rules can be broad/subjective</a:t>
            </a:r>
          </a:p>
          <a:p>
            <a:pPr marL="567214" marR="0" lvl="1" indent="-214789" algn="l" defTabSz="914400" rtl="0" eaLnBrk="1" fontAlgn="auto" latinLnBrk="0" hangingPunct="1">
              <a:lnSpc>
                <a:spcPts val="2396"/>
              </a:lnSpc>
              <a:spcBef>
                <a:spcPts val="251"/>
              </a:spcBef>
              <a:spcAft>
                <a:spcPts val="0"/>
              </a:spcAft>
              <a:buClrTx/>
              <a:buSzTx/>
              <a:buFont typeface="Arial"/>
              <a:buChar char="–"/>
              <a:tabLst>
                <a:tab pos="567690" algn="l"/>
              </a:tabLst>
              <a:defRPr/>
            </a:pPr>
            <a:r>
              <a:rPr kumimoji="0" lang="en-GB"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Internal controls may be weak</a:t>
            </a: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ts val="2396"/>
              </a:lnSpc>
              <a:spcBef>
                <a:spcPts val="251"/>
              </a:spcBef>
              <a:spcAft>
                <a:spcPts val="0"/>
              </a:spcAft>
              <a:buClrTx/>
              <a:buSzTx/>
              <a:buFont typeface="Arial"/>
              <a:buChar char="–"/>
              <a:tabLst>
                <a:tab pos="567690" algn="l"/>
              </a:tabLst>
              <a:defRPr/>
            </a:pP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266700" marR="0" lvl="0" indent="-257175" algn="l" defTabSz="914400" rtl="0" eaLnBrk="1" fontAlgn="auto" latinLnBrk="0" hangingPunct="1">
              <a:lnSpc>
                <a:spcPct val="100000"/>
              </a:lnSpc>
              <a:spcBef>
                <a:spcPts val="274"/>
              </a:spcBef>
              <a:spcAft>
                <a:spcPts val="0"/>
              </a:spcAft>
              <a:buClrTx/>
              <a:buSzTx/>
              <a:buFont typeface="Arial"/>
              <a:buChar char="•"/>
              <a:tabLst>
                <a:tab pos="267176" algn="l"/>
              </a:tabLst>
              <a:defRPr/>
            </a:pP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Mo</a:t>
            </a:r>
            <a:r>
              <a:rPr kumimoji="0" sz="2400" b="0" i="0" u="none" strike="noStrike" kern="1200" cap="none" spc="-30" normalizeH="0" baseline="0" noProof="0" dirty="0">
                <a:ln>
                  <a:noFill/>
                </a:ln>
                <a:solidFill>
                  <a:srgbClr val="000000"/>
                </a:solidFill>
                <a:effectLst/>
                <a:uLnTx/>
                <a:uFillTx/>
                <a:latin typeface="Century Gothic" panose="020F0302020204030204"/>
                <a:ea typeface="+mn-ea"/>
                <a:cs typeface="Calibri"/>
              </a:rPr>
              <a:t>s</a:t>
            </a:r>
            <a:r>
              <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rPr>
              <a:t>t </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p</a:t>
            </a:r>
            <a:r>
              <a:rPr kumimoji="0" sz="2400" b="0" i="0" u="none" strike="noStrike" kern="1200" cap="none" spc="-38" normalizeH="0" baseline="0" noProof="0" dirty="0">
                <a:ln>
                  <a:noFill/>
                </a:ln>
                <a:solidFill>
                  <a:srgbClr val="000000"/>
                </a:solidFill>
                <a:effectLst/>
                <a:uLnTx/>
                <a:uFillTx/>
                <a:latin typeface="Century Gothic" panose="020F0302020204030204"/>
                <a:ea typeface="+mn-ea"/>
                <a:cs typeface="Calibri"/>
              </a:rPr>
              <a:t>r</a:t>
            </a:r>
            <a:r>
              <a:rPr kumimoji="0" sz="2400" b="0" i="0" u="none" strike="noStrike" kern="1200" cap="none" spc="-4" normalizeH="0" baseline="0" noProof="0" dirty="0">
                <a:ln>
                  <a:noFill/>
                </a:ln>
                <a:solidFill>
                  <a:srgbClr val="000000"/>
                </a:solidFill>
                <a:effectLst/>
                <a:uLnTx/>
                <a:uFillTx/>
                <a:latin typeface="Century Gothic" panose="020F0302020204030204"/>
                <a:ea typeface="+mn-ea"/>
                <a:cs typeface="Calibri"/>
              </a:rPr>
              <a:t>one</a:t>
            </a:r>
            <a:endParaRPr kumimoji="0" sz="24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263"/>
              </a:spcBef>
              <a:spcAft>
                <a:spcPts val="0"/>
              </a:spcAft>
              <a:buClrTx/>
              <a:buSzTx/>
              <a:buFont typeface="Arial"/>
              <a:buChar char="–"/>
              <a:tabLst>
                <a:tab pos="567690" algn="l"/>
              </a:tabLst>
              <a:defRPr/>
            </a:pP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H</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gh</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g</a:t>
            </a:r>
            <a:r>
              <a:rPr kumimoji="0" sz="2100" b="0" i="0" u="none" strike="noStrike" kern="1200" cap="none" spc="-45"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o</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wth</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ompani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255"/>
              </a:spcBef>
              <a:spcAft>
                <a:spcPts val="0"/>
              </a:spcAft>
              <a:buClrTx/>
              <a:buSzTx/>
              <a:buFont typeface="Arial"/>
              <a:buChar char="–"/>
              <a:tabLst>
                <a:tab pos="567690" algn="l"/>
              </a:tabLst>
              <a:defRPr/>
            </a:pPr>
            <a:r>
              <a:rPr kumimoji="0" sz="2100" b="0" i="0" u="none" strike="noStrike" kern="1200" cap="none" spc="-105" normalizeH="0" baseline="0" noProof="0" dirty="0">
                <a:ln>
                  <a:noFill/>
                </a:ln>
                <a:solidFill>
                  <a:srgbClr val="000000"/>
                </a:solidFill>
                <a:effectLst/>
                <a:uLnTx/>
                <a:uFillTx/>
                <a:latin typeface="Century Gothic" panose="020F0302020204030204"/>
                <a:ea typeface="+mn-ea"/>
                <a:cs typeface="Calibri"/>
              </a:rPr>
              <a:t>W</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eak</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ompani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251"/>
              </a:spcBef>
              <a:spcAft>
                <a:spcPts val="0"/>
              </a:spcAft>
              <a:buClrTx/>
              <a:buSzTx/>
              <a:buFont typeface="Arial"/>
              <a:buChar char="–"/>
              <a:tabLst>
                <a:tab pos="567690" algn="l"/>
              </a:tabLst>
              <a:defRPr/>
            </a:pP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P</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r</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49" normalizeH="0" baseline="0" noProof="0" dirty="0">
                <a:ln>
                  <a:noFill/>
                </a:ln>
                <a:solidFill>
                  <a:srgbClr val="000000"/>
                </a:solidFill>
                <a:effectLst/>
                <a:uLnTx/>
                <a:uFillTx/>
                <a:latin typeface="Century Gothic" panose="020F0302020204030204"/>
                <a:ea typeface="+mn-ea"/>
                <a:cs typeface="Calibri"/>
              </a:rPr>
              <a:t>v</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at</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ompani</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es</a:t>
            </a:r>
            <a:endPar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251"/>
              </a:spcBef>
              <a:spcAft>
                <a:spcPts val="0"/>
              </a:spcAft>
              <a:buClrTx/>
              <a:buSzTx/>
              <a:buFont typeface="Arial"/>
              <a:buChar char="–"/>
              <a:tabLst>
                <a:tab pos="567690" algn="l"/>
              </a:tabLst>
              <a:defRPr/>
            </a:pPr>
            <a:r>
              <a:rPr kumimoji="0" sz="2100" b="0" i="0" u="none" strike="noStrike" kern="1200" cap="none" spc="-15" normalizeH="0" baseline="0" noProof="0" dirty="0">
                <a:ln>
                  <a:noFill/>
                </a:ln>
                <a:solidFill>
                  <a:srgbClr val="000000"/>
                </a:solidFill>
                <a:effectLst/>
                <a:uLnTx/>
                <a:uFillTx/>
                <a:latin typeface="Century Gothic" panose="020F0302020204030204"/>
                <a:ea typeface="+mn-ea"/>
                <a:cs typeface="Calibri"/>
              </a:rPr>
              <a:t>N</a:t>
            </a:r>
            <a:r>
              <a:rPr kumimoji="0" sz="2100" b="0" i="0" u="none" strike="noStrike" kern="1200" cap="none" spc="-30"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wly</a:t>
            </a:r>
            <a:r>
              <a:rPr kumimoji="0" sz="2100" b="0" i="0" u="none" strike="noStrike" kern="1200" cap="none" spc="0"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p</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u</a:t>
            </a:r>
            <a:r>
              <a:rPr kumimoji="0" sz="2100" b="0" i="0" u="none" strike="noStrike" kern="1200" cap="none" spc="-4" normalizeH="0" baseline="0" noProof="0" dirty="0">
                <a:ln>
                  <a:noFill/>
                </a:ln>
                <a:solidFill>
                  <a:srgbClr val="000000"/>
                </a:solidFill>
                <a:effectLst/>
                <a:uLnTx/>
                <a:uFillTx/>
                <a:latin typeface="Century Gothic" panose="020F0302020204030204"/>
                <a:ea typeface="+mn-ea"/>
                <a:cs typeface="Calibri"/>
              </a:rPr>
              <a:t>b</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l</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ic</a:t>
            </a:r>
            <a:r>
              <a:rPr kumimoji="0" sz="2100" b="0" i="0" u="none" strike="noStrike" kern="1200" cap="none" spc="23" normalizeH="0" baseline="0" noProof="0" dirty="0">
                <a:ln>
                  <a:noFill/>
                </a:ln>
                <a:solidFill>
                  <a:srgbClr val="000000"/>
                </a:solidFill>
                <a:effectLst/>
                <a:uLnTx/>
                <a:uFillTx/>
                <a:latin typeface="Century Gothic" panose="020F0302020204030204"/>
                <a:ea typeface="+mn-ea"/>
                <a:cs typeface="Calibri"/>
              </a:rPr>
              <a:t> </a:t>
            </a:r>
            <a:r>
              <a:rPr kumimoji="0" sz="2100" b="0" i="0" u="none" strike="noStrike" kern="1200" cap="none" spc="-26" normalizeH="0" baseline="0" noProof="0" dirty="0">
                <a:ln>
                  <a:noFill/>
                </a:ln>
                <a:solidFill>
                  <a:srgbClr val="000000"/>
                </a:solidFill>
                <a:effectLst/>
                <a:uLnTx/>
                <a:uFillTx/>
                <a:latin typeface="Century Gothic" panose="020F0302020204030204"/>
                <a:ea typeface="+mn-ea"/>
                <a:cs typeface="Calibri"/>
              </a:rPr>
              <a:t>c</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ompan</a:t>
            </a:r>
            <a:r>
              <a:rPr kumimoji="0" sz="2100" b="0" i="0" u="none" strike="noStrike" kern="1200" cap="none" spc="-8" normalizeH="0" baseline="0" noProof="0" dirty="0">
                <a:ln>
                  <a:noFill/>
                </a:ln>
                <a:solidFill>
                  <a:srgbClr val="000000"/>
                </a:solidFill>
                <a:effectLst/>
                <a:uLnTx/>
                <a:uFillTx/>
                <a:latin typeface="Century Gothic" panose="020F0302020204030204"/>
                <a:ea typeface="+mn-ea"/>
                <a:cs typeface="Calibri"/>
              </a:rPr>
              <a:t>i</a:t>
            </a:r>
            <a:r>
              <a:rPr kumimoji="0" sz="2100" b="0" i="0" u="none" strike="noStrike" kern="1200" cap="none" spc="-19" normalizeH="0" baseline="0" noProof="0" dirty="0">
                <a:ln>
                  <a:noFill/>
                </a:ln>
                <a:solidFill>
                  <a:srgbClr val="000000"/>
                </a:solidFill>
                <a:effectLst/>
                <a:uLnTx/>
                <a:uFillTx/>
                <a:latin typeface="Century Gothic" panose="020F0302020204030204"/>
                <a:ea typeface="+mn-ea"/>
                <a:cs typeface="Calibri"/>
              </a:rPr>
              <a:t>e</a:t>
            </a:r>
            <a:r>
              <a:rPr kumimoji="0"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s</a:t>
            </a: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567214" marR="0" lvl="1" indent="-214789" algn="l" defTabSz="914400" rtl="0" eaLnBrk="1" fontAlgn="auto" latinLnBrk="0" hangingPunct="1">
              <a:lnSpc>
                <a:spcPct val="100000"/>
              </a:lnSpc>
              <a:spcBef>
                <a:spcPts val="251"/>
              </a:spcBef>
              <a:spcAft>
                <a:spcPts val="0"/>
              </a:spcAft>
              <a:buClrTx/>
              <a:buSzTx/>
              <a:buFont typeface="Arial"/>
              <a:buChar char="–"/>
              <a:tabLst>
                <a:tab pos="567690" algn="l"/>
              </a:tabLst>
              <a:defRPr/>
            </a:pPr>
            <a:endPar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endParaRPr>
          </a:p>
          <a:p>
            <a:pPr marL="238125" marR="0" lvl="0" indent="-342900" algn="l" defTabSz="914400" rtl="0" eaLnBrk="1" fontAlgn="auto" latinLnBrk="0" hangingPunct="1">
              <a:lnSpc>
                <a:spcPct val="100000"/>
              </a:lnSpc>
              <a:spcBef>
                <a:spcPts val="251"/>
              </a:spcBef>
              <a:spcAft>
                <a:spcPts val="0"/>
              </a:spcAft>
              <a:buClrTx/>
              <a:buSzTx/>
              <a:buFont typeface="Arial" panose="020B0604020202020204" pitchFamily="34" charset="0"/>
              <a:buChar char="•"/>
              <a:tabLst>
                <a:tab pos="567690" algn="l"/>
              </a:tabLst>
              <a:defRPr/>
            </a:pPr>
            <a: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t>Recent example:  </a:t>
            </a:r>
            <a:r>
              <a:rPr kumimoji="0" lang="en-GB" sz="2100" b="0" i="0" u="none" strike="noStrike" kern="1200" cap="none" spc="-11" normalizeH="0" baseline="0" noProof="0" dirty="0" err="1">
                <a:ln>
                  <a:noFill/>
                </a:ln>
                <a:solidFill>
                  <a:srgbClr val="000000"/>
                </a:solidFill>
                <a:effectLst/>
                <a:uLnTx/>
                <a:uFillTx/>
                <a:latin typeface="Century Gothic" panose="020F0302020204030204"/>
                <a:ea typeface="+mn-ea"/>
                <a:cs typeface="Calibri"/>
              </a:rPr>
              <a:t>Wirecard</a:t>
            </a:r>
            <a:br>
              <a:rPr kumimoji="0" lang="en-GB" sz="2100" b="0" i="0" u="none" strike="noStrike" kern="1200" cap="none" spc="-11" normalizeH="0" baseline="0" noProof="0" dirty="0">
                <a:ln>
                  <a:noFill/>
                </a:ln>
                <a:solidFill>
                  <a:srgbClr val="000000"/>
                </a:solidFill>
                <a:effectLst/>
                <a:uLnTx/>
                <a:uFillTx/>
                <a:latin typeface="Century Gothic" panose="020F0302020204030204"/>
                <a:ea typeface="+mn-ea"/>
                <a:cs typeface="Calibri"/>
              </a:rPr>
            </a:br>
            <a:r>
              <a:rPr kumimoji="0" lang="en-GB" sz="2000" b="0" i="0" u="none" strike="noStrike" kern="1200" cap="none" spc="-11" normalizeH="0" baseline="0" noProof="0" dirty="0">
                <a:ln>
                  <a:noFill/>
                </a:ln>
                <a:solidFill>
                  <a:srgbClr val="000000"/>
                </a:solidFill>
                <a:effectLst/>
                <a:uLnTx/>
                <a:uFillTx/>
                <a:latin typeface="Century Gothic" panose="020F0302020204030204"/>
                <a:ea typeface="+mn-ea"/>
                <a:cs typeface="Calibri"/>
                <a:hlinkClick r:id="rId3"/>
              </a:rPr>
              <a:t>https://www.wsj.com/articles/how-germanys-sec-dismissed-a-decade-of-warnings-about-wirecard-11594907212</a:t>
            </a:r>
            <a:endParaRPr kumimoji="0" sz="2000" b="0" i="0" u="none" strike="noStrike" kern="1200" cap="none" spc="0" normalizeH="0" baseline="0" noProof="0" dirty="0">
              <a:ln>
                <a:noFill/>
              </a:ln>
              <a:solidFill>
                <a:srgbClr val="000000"/>
              </a:solidFill>
              <a:effectLst/>
              <a:uLnTx/>
              <a:uFillTx/>
              <a:latin typeface="Century Gothic" panose="020F0302020204030204"/>
              <a:ea typeface="+mn-ea"/>
              <a:cs typeface="Calibri"/>
            </a:endParaRPr>
          </a:p>
        </p:txBody>
      </p:sp>
    </p:spTree>
    <p:extLst>
      <p:ext uri="{BB962C8B-B14F-4D97-AF65-F5344CB8AC3E}">
        <p14:creationId xmlns:p14="http://schemas.microsoft.com/office/powerpoint/2010/main" val="169577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4565"/>
            <a:ext cx="7886700" cy="752975"/>
          </a:xfrm>
          <a:prstGeom prst="rect">
            <a:avLst/>
          </a:prstGeom>
        </p:spPr>
        <p:txBody>
          <a:bodyPr vert="horz" wrap="square" lIns="0" tIns="288493" rIns="0" bIns="0" rtlCol="0" anchor="ctr">
            <a:spAutoFit/>
          </a:bodyPr>
          <a:lstStyle/>
          <a:p>
            <a:pPr marL="625793">
              <a:lnSpc>
                <a:spcPct val="100000"/>
              </a:lnSpc>
            </a:pPr>
            <a:r>
              <a:rPr b="0" spc="-11" dirty="0">
                <a:solidFill>
                  <a:srgbClr val="FF0000"/>
                </a:solidFill>
              </a:rPr>
              <a:t>A</a:t>
            </a:r>
            <a:r>
              <a:rPr b="0" spc="-15" dirty="0">
                <a:solidFill>
                  <a:srgbClr val="FF0000"/>
                </a:solidFill>
              </a:rPr>
              <a:t>c</a:t>
            </a:r>
            <a:r>
              <a:rPr b="0" spc="-41" dirty="0">
                <a:solidFill>
                  <a:srgbClr val="FF0000"/>
                </a:solidFill>
              </a:rPr>
              <a:t>c</a:t>
            </a:r>
            <a:r>
              <a:rPr b="0" spc="-23" dirty="0">
                <a:solidFill>
                  <a:srgbClr val="FF0000"/>
                </a:solidFill>
              </a:rPr>
              <a:t>o</a:t>
            </a:r>
            <a:r>
              <a:rPr b="0" spc="-15" dirty="0">
                <a:solidFill>
                  <a:srgbClr val="FF0000"/>
                </a:solidFill>
              </a:rPr>
              <a:t>u</a:t>
            </a:r>
            <a:r>
              <a:rPr b="0" spc="-45" dirty="0">
                <a:solidFill>
                  <a:srgbClr val="FF0000"/>
                </a:solidFill>
              </a:rPr>
              <a:t>n</a:t>
            </a:r>
            <a:r>
              <a:rPr b="0" spc="-15" dirty="0">
                <a:solidFill>
                  <a:srgbClr val="FF0000"/>
                </a:solidFill>
              </a:rPr>
              <a:t>ting</a:t>
            </a:r>
            <a:r>
              <a:rPr b="0" dirty="0">
                <a:solidFill>
                  <a:srgbClr val="FF0000"/>
                </a:solidFill>
              </a:rPr>
              <a:t> </a:t>
            </a:r>
            <a:r>
              <a:rPr b="0" spc="-15" dirty="0">
                <a:solidFill>
                  <a:srgbClr val="FF0000"/>
                </a:solidFill>
              </a:rPr>
              <a:t>Anal</a:t>
            </a:r>
            <a:r>
              <a:rPr b="0" spc="-41" dirty="0">
                <a:solidFill>
                  <a:srgbClr val="FF0000"/>
                </a:solidFill>
              </a:rPr>
              <a:t>y</a:t>
            </a:r>
            <a:r>
              <a:rPr b="0" spc="-15" dirty="0">
                <a:solidFill>
                  <a:srgbClr val="FF0000"/>
                </a:solidFill>
              </a:rPr>
              <a:t>sis</a:t>
            </a:r>
            <a:r>
              <a:rPr lang="en-GB" b="0" spc="-15" dirty="0">
                <a:solidFill>
                  <a:srgbClr val="FF0000"/>
                </a:solidFill>
              </a:rPr>
              <a:t> Steps</a:t>
            </a:r>
            <a:endParaRPr b="0" dirty="0">
              <a:solidFill>
                <a:srgbClr val="FF0000"/>
              </a:solidFill>
            </a:endParaRPr>
          </a:p>
        </p:txBody>
      </p:sp>
      <p:sp>
        <p:nvSpPr>
          <p:cNvPr id="3" name="object 3"/>
          <p:cNvSpPr txBox="1">
            <a:spLocks noGrp="1"/>
          </p:cNvSpPr>
          <p:nvPr>
            <p:ph idx="1"/>
          </p:nvPr>
        </p:nvSpPr>
        <p:spPr>
          <a:xfrm>
            <a:off x="457200" y="1425095"/>
            <a:ext cx="7886700" cy="4931139"/>
          </a:xfrm>
          <a:prstGeom prst="rect">
            <a:avLst/>
          </a:prstGeom>
        </p:spPr>
        <p:txBody>
          <a:bodyPr vert="horz" wrap="square" lIns="0" tIns="82849" rIns="0" bIns="0" rtlCol="0">
            <a:spAutoFit/>
          </a:bodyPr>
          <a:lstStyle/>
          <a:p>
            <a:pPr>
              <a:lnSpc>
                <a:spcPts val="2738"/>
              </a:lnSpc>
              <a:tabLst>
                <a:tab pos="248126" algn="l"/>
              </a:tabLst>
            </a:pPr>
            <a:r>
              <a:rPr sz="2000" b="0" dirty="0">
                <a:solidFill>
                  <a:schemeClr val="tx1"/>
                </a:solidFill>
                <a:latin typeface="+mj-lt"/>
              </a:rPr>
              <a:t>Ide</a:t>
            </a:r>
            <a:r>
              <a:rPr sz="2000" b="0" spc="-30" dirty="0">
                <a:solidFill>
                  <a:schemeClr val="tx1"/>
                </a:solidFill>
                <a:latin typeface="+mj-lt"/>
              </a:rPr>
              <a:t>n</a:t>
            </a:r>
            <a:r>
              <a:rPr sz="2000" b="0" dirty="0">
                <a:solidFill>
                  <a:schemeClr val="tx1"/>
                </a:solidFill>
                <a:latin typeface="+mj-lt"/>
              </a:rPr>
              <a:t>t</a:t>
            </a:r>
            <a:r>
              <a:rPr sz="2000" b="0" spc="-11" dirty="0">
                <a:solidFill>
                  <a:schemeClr val="tx1"/>
                </a:solidFill>
                <a:latin typeface="+mj-lt"/>
              </a:rPr>
              <a:t>i</a:t>
            </a:r>
            <a:r>
              <a:rPr sz="2000" b="0" spc="-4" dirty="0">
                <a:solidFill>
                  <a:schemeClr val="tx1"/>
                </a:solidFill>
                <a:latin typeface="+mj-lt"/>
              </a:rPr>
              <a:t>f</a:t>
            </a:r>
            <a:r>
              <a:rPr sz="2000" b="0" dirty="0">
                <a:solidFill>
                  <a:schemeClr val="tx1"/>
                </a:solidFill>
                <a:latin typeface="+mj-lt"/>
              </a:rPr>
              <a:t>y</a:t>
            </a:r>
            <a:r>
              <a:rPr sz="2000" b="0" spc="26" dirty="0">
                <a:solidFill>
                  <a:schemeClr val="tx1"/>
                </a:solidFill>
                <a:latin typeface="+mj-lt"/>
              </a:rPr>
              <a:t> </a:t>
            </a:r>
            <a:r>
              <a:rPr lang="en-GB" sz="2000" b="0" spc="-45" dirty="0">
                <a:solidFill>
                  <a:schemeClr val="tx1"/>
                </a:solidFill>
                <a:latin typeface="+mj-lt"/>
              </a:rPr>
              <a:t>p</a:t>
            </a:r>
            <a:r>
              <a:rPr sz="2000" b="0" spc="-4" dirty="0" err="1">
                <a:solidFill>
                  <a:schemeClr val="tx1"/>
                </a:solidFill>
                <a:latin typeface="+mj-lt"/>
              </a:rPr>
              <a:t>o</a:t>
            </a:r>
            <a:r>
              <a:rPr sz="2000" b="0" spc="-30" dirty="0" err="1">
                <a:solidFill>
                  <a:schemeClr val="tx1"/>
                </a:solidFill>
                <a:latin typeface="+mj-lt"/>
              </a:rPr>
              <a:t>t</a:t>
            </a:r>
            <a:r>
              <a:rPr sz="2000" b="0" dirty="0" err="1">
                <a:solidFill>
                  <a:schemeClr val="tx1"/>
                </a:solidFill>
                <a:latin typeface="+mj-lt"/>
              </a:rPr>
              <a:t>e</a:t>
            </a:r>
            <a:r>
              <a:rPr sz="2000" b="0" spc="-26" dirty="0" err="1">
                <a:solidFill>
                  <a:schemeClr val="tx1"/>
                </a:solidFill>
                <a:latin typeface="+mj-lt"/>
              </a:rPr>
              <a:t>n</a:t>
            </a:r>
            <a:r>
              <a:rPr sz="2000" b="0" dirty="0" err="1">
                <a:solidFill>
                  <a:schemeClr val="tx1"/>
                </a:solidFill>
                <a:latin typeface="+mj-lt"/>
              </a:rPr>
              <a:t>t</a:t>
            </a:r>
            <a:r>
              <a:rPr sz="2000" b="0" spc="-11" dirty="0" err="1">
                <a:solidFill>
                  <a:schemeClr val="tx1"/>
                </a:solidFill>
                <a:latin typeface="+mj-lt"/>
              </a:rPr>
              <a:t>i</a:t>
            </a:r>
            <a:r>
              <a:rPr sz="2000" b="0" dirty="0" err="1">
                <a:solidFill>
                  <a:schemeClr val="tx1"/>
                </a:solidFill>
                <a:latin typeface="+mj-lt"/>
              </a:rPr>
              <a:t>al</a:t>
            </a:r>
            <a:r>
              <a:rPr sz="2000" b="0" dirty="0">
                <a:solidFill>
                  <a:schemeClr val="tx1"/>
                </a:solidFill>
                <a:latin typeface="+mj-lt"/>
              </a:rPr>
              <a:t> </a:t>
            </a:r>
            <a:r>
              <a:rPr lang="en-GB" sz="2000" dirty="0">
                <a:solidFill>
                  <a:srgbClr val="FF0000"/>
                </a:solidFill>
                <a:latin typeface="+mj-lt"/>
              </a:rPr>
              <a:t>r</a:t>
            </a:r>
            <a:r>
              <a:rPr sz="2000" dirty="0">
                <a:solidFill>
                  <a:srgbClr val="FF0000"/>
                </a:solidFill>
                <a:latin typeface="+mj-lt"/>
              </a:rPr>
              <a:t>ed</a:t>
            </a:r>
            <a:r>
              <a:rPr sz="2000" spc="-4" dirty="0">
                <a:solidFill>
                  <a:srgbClr val="FF0000"/>
                </a:solidFill>
                <a:latin typeface="+mj-lt"/>
              </a:rPr>
              <a:t> </a:t>
            </a:r>
            <a:r>
              <a:rPr lang="en-GB" sz="2000" spc="-4" dirty="0">
                <a:solidFill>
                  <a:srgbClr val="FF0000"/>
                </a:solidFill>
                <a:latin typeface="+mj-lt"/>
              </a:rPr>
              <a:t>f</a:t>
            </a:r>
            <a:r>
              <a:rPr sz="2000" spc="-8" dirty="0">
                <a:solidFill>
                  <a:srgbClr val="FF0000"/>
                </a:solidFill>
                <a:latin typeface="+mj-lt"/>
              </a:rPr>
              <a:t>l</a:t>
            </a:r>
            <a:r>
              <a:rPr sz="2000" dirty="0">
                <a:solidFill>
                  <a:srgbClr val="FF0000"/>
                </a:solidFill>
                <a:latin typeface="+mj-lt"/>
              </a:rPr>
              <a:t>ags</a:t>
            </a:r>
            <a:r>
              <a:rPr sz="2000" spc="8" dirty="0">
                <a:solidFill>
                  <a:srgbClr val="FF0000"/>
                </a:solidFill>
                <a:latin typeface="+mj-lt"/>
              </a:rPr>
              <a:t> </a:t>
            </a:r>
            <a:r>
              <a:rPr sz="2000" b="0" dirty="0">
                <a:solidFill>
                  <a:schemeClr val="tx1"/>
                </a:solidFill>
                <a:latin typeface="+mj-lt"/>
                <a:cs typeface="Calibri"/>
              </a:rPr>
              <a:t>– </a:t>
            </a:r>
            <a:endParaRPr sz="2000" b="0" dirty="0">
              <a:solidFill>
                <a:schemeClr val="tx1"/>
              </a:solidFill>
              <a:latin typeface="+mj-lt"/>
            </a:endParaRPr>
          </a:p>
          <a:p>
            <a:pPr marL="675799" lvl="1" indent="-342900">
              <a:lnSpc>
                <a:spcPct val="100000"/>
              </a:lnSpc>
              <a:spcBef>
                <a:spcPts val="263"/>
              </a:spcBef>
              <a:buFont typeface="Courier New" panose="02070309020205020404" pitchFamily="49" charset="0"/>
              <a:buChar char="o"/>
              <a:tabLst>
                <a:tab pos="548640" algn="l"/>
              </a:tabLst>
            </a:pPr>
            <a:r>
              <a:rPr sz="2000" b="0" spc="-15" dirty="0">
                <a:latin typeface="+mj-lt"/>
                <a:cs typeface="Calibri"/>
              </a:rPr>
              <a:t>Un</a:t>
            </a:r>
            <a:r>
              <a:rPr sz="2000" b="0" spc="-49" dirty="0">
                <a:latin typeface="+mj-lt"/>
                <a:cs typeface="Calibri"/>
              </a:rPr>
              <a:t>e</a:t>
            </a:r>
            <a:r>
              <a:rPr sz="2000" b="0" spc="-15" dirty="0">
                <a:latin typeface="+mj-lt"/>
                <a:cs typeface="Calibri"/>
              </a:rPr>
              <a:t>xpl</a:t>
            </a:r>
            <a:r>
              <a:rPr sz="2000" b="0" spc="-11" dirty="0">
                <a:latin typeface="+mj-lt"/>
                <a:cs typeface="Calibri"/>
              </a:rPr>
              <a:t>ained</a:t>
            </a:r>
            <a:r>
              <a:rPr sz="2000" b="0" spc="15" dirty="0">
                <a:latin typeface="+mj-lt"/>
                <a:cs typeface="Calibri"/>
              </a:rPr>
              <a:t> </a:t>
            </a:r>
            <a:r>
              <a:rPr sz="2000" b="0" spc="-11" dirty="0">
                <a:latin typeface="+mj-lt"/>
                <a:cs typeface="Calibri"/>
              </a:rPr>
              <a:t>chan</a:t>
            </a:r>
            <a:r>
              <a:rPr sz="2000" b="0" spc="-30" dirty="0">
                <a:latin typeface="+mj-lt"/>
                <a:cs typeface="Calibri"/>
              </a:rPr>
              <a:t>g</a:t>
            </a:r>
            <a:r>
              <a:rPr sz="2000" b="0" spc="-11" dirty="0">
                <a:latin typeface="+mj-lt"/>
                <a:cs typeface="Calibri"/>
              </a:rPr>
              <a:t>es</a:t>
            </a:r>
            <a:endParaRPr sz="2000" b="0" dirty="0">
              <a:latin typeface="+mj-lt"/>
              <a:cs typeface="Calibri"/>
            </a:endParaRPr>
          </a:p>
          <a:p>
            <a:pPr marL="675799" lvl="1" indent="-342900">
              <a:lnSpc>
                <a:spcPct val="100000"/>
              </a:lnSpc>
              <a:spcBef>
                <a:spcPts val="251"/>
              </a:spcBef>
              <a:buFont typeface="Courier New" panose="02070309020205020404" pitchFamily="49" charset="0"/>
              <a:buChar char="o"/>
              <a:tabLst>
                <a:tab pos="548640" algn="l"/>
              </a:tabLst>
            </a:pPr>
            <a:r>
              <a:rPr sz="2000" b="0" spc="-15" dirty="0">
                <a:latin typeface="+mj-lt"/>
                <a:cs typeface="Calibri"/>
              </a:rPr>
              <a:t>Unu</a:t>
            </a:r>
            <a:r>
              <a:rPr sz="2000" b="0" spc="-23" dirty="0">
                <a:latin typeface="+mj-lt"/>
                <a:cs typeface="Calibri"/>
              </a:rPr>
              <a:t>s</a:t>
            </a:r>
            <a:r>
              <a:rPr sz="2000" b="0" spc="-4" dirty="0">
                <a:latin typeface="+mj-lt"/>
                <a:cs typeface="Calibri"/>
              </a:rPr>
              <a:t>ua</a:t>
            </a:r>
            <a:r>
              <a:rPr sz="2000" b="0" dirty="0">
                <a:latin typeface="+mj-lt"/>
                <a:cs typeface="Calibri"/>
              </a:rPr>
              <a:t>l</a:t>
            </a:r>
            <a:r>
              <a:rPr sz="2000" b="0" spc="23" dirty="0">
                <a:latin typeface="+mj-lt"/>
                <a:cs typeface="Calibri"/>
              </a:rPr>
              <a:t> </a:t>
            </a:r>
            <a:r>
              <a:rPr sz="2000" b="0" dirty="0">
                <a:latin typeface="+mj-lt"/>
                <a:cs typeface="Calibri"/>
              </a:rPr>
              <a:t>i</a:t>
            </a:r>
            <a:r>
              <a:rPr sz="2000" b="0" spc="-11" dirty="0">
                <a:latin typeface="+mj-lt"/>
                <a:cs typeface="Calibri"/>
              </a:rPr>
              <a:t>nc</a:t>
            </a:r>
            <a:r>
              <a:rPr sz="2000" b="0" spc="-38" dirty="0">
                <a:latin typeface="+mj-lt"/>
                <a:cs typeface="Calibri"/>
              </a:rPr>
              <a:t>r</a:t>
            </a:r>
            <a:r>
              <a:rPr sz="2000" b="0" spc="-11" dirty="0">
                <a:latin typeface="+mj-lt"/>
                <a:cs typeface="Calibri"/>
              </a:rPr>
              <a:t>eases</a:t>
            </a:r>
            <a:endParaRPr sz="2000" b="0" dirty="0">
              <a:latin typeface="+mj-lt"/>
              <a:cs typeface="Calibri"/>
            </a:endParaRPr>
          </a:p>
          <a:p>
            <a:pPr marL="675799" lvl="1" indent="-342900">
              <a:lnSpc>
                <a:spcPct val="100000"/>
              </a:lnSpc>
              <a:spcBef>
                <a:spcPts val="251"/>
              </a:spcBef>
              <a:buFont typeface="Courier New" panose="02070309020205020404" pitchFamily="49" charset="0"/>
              <a:buChar char="o"/>
              <a:tabLst>
                <a:tab pos="548640" algn="l"/>
              </a:tabLst>
            </a:pPr>
            <a:r>
              <a:rPr sz="2000" b="0" spc="-15" dirty="0">
                <a:latin typeface="+mj-lt"/>
                <a:cs typeface="Calibri"/>
              </a:rPr>
              <a:t>Un</a:t>
            </a:r>
            <a:r>
              <a:rPr sz="2000" b="0" spc="-49" dirty="0">
                <a:latin typeface="+mj-lt"/>
                <a:cs typeface="Calibri"/>
              </a:rPr>
              <a:t>e</a:t>
            </a:r>
            <a:r>
              <a:rPr sz="2000" b="0" spc="-15" dirty="0">
                <a:latin typeface="+mj-lt"/>
                <a:cs typeface="Calibri"/>
              </a:rPr>
              <a:t>xpec</a:t>
            </a:r>
            <a:r>
              <a:rPr sz="2000" b="0" spc="-26" dirty="0">
                <a:latin typeface="+mj-lt"/>
                <a:cs typeface="Calibri"/>
              </a:rPr>
              <a:t>t</a:t>
            </a:r>
            <a:r>
              <a:rPr sz="2000" b="0" spc="-11" dirty="0">
                <a:latin typeface="+mj-lt"/>
                <a:cs typeface="Calibri"/>
              </a:rPr>
              <a:t>ed</a:t>
            </a:r>
            <a:r>
              <a:rPr sz="2000" b="0" spc="11" dirty="0">
                <a:latin typeface="+mj-lt"/>
                <a:cs typeface="Calibri"/>
              </a:rPr>
              <a:t> </a:t>
            </a:r>
            <a:r>
              <a:rPr sz="2000" b="0" spc="-8" dirty="0">
                <a:latin typeface="+mj-lt"/>
                <a:cs typeface="Calibri"/>
              </a:rPr>
              <a:t>la</a:t>
            </a:r>
            <a:r>
              <a:rPr sz="2000" b="0" spc="-41" dirty="0">
                <a:latin typeface="+mj-lt"/>
                <a:cs typeface="Calibri"/>
              </a:rPr>
              <a:t>r</a:t>
            </a:r>
            <a:r>
              <a:rPr sz="2000" b="0" spc="-26" dirty="0">
                <a:latin typeface="+mj-lt"/>
                <a:cs typeface="Calibri"/>
              </a:rPr>
              <a:t>g</a:t>
            </a:r>
            <a:r>
              <a:rPr sz="2000" b="0" spc="-11" dirty="0">
                <a:latin typeface="+mj-lt"/>
                <a:cs typeface="Calibri"/>
              </a:rPr>
              <a:t>e</a:t>
            </a:r>
            <a:r>
              <a:rPr sz="2000" b="0" dirty="0">
                <a:latin typeface="+mj-lt"/>
                <a:cs typeface="Calibri"/>
              </a:rPr>
              <a:t> </a:t>
            </a:r>
            <a:r>
              <a:rPr sz="2000" b="0" spc="-11" dirty="0">
                <a:latin typeface="+mj-lt"/>
                <a:cs typeface="Calibri"/>
              </a:rPr>
              <a:t>ass</a:t>
            </a:r>
            <a:r>
              <a:rPr sz="2000" b="0" spc="-26" dirty="0">
                <a:latin typeface="+mj-lt"/>
                <a:cs typeface="Calibri"/>
              </a:rPr>
              <a:t>e</a:t>
            </a:r>
            <a:r>
              <a:rPr sz="2000" b="0" spc="-8" dirty="0">
                <a:latin typeface="+mj-lt"/>
                <a:cs typeface="Calibri"/>
              </a:rPr>
              <a:t>t</a:t>
            </a:r>
            <a:r>
              <a:rPr sz="2000" b="0" spc="-4" dirty="0">
                <a:latin typeface="+mj-lt"/>
                <a:cs typeface="Calibri"/>
              </a:rPr>
              <a:t> </a:t>
            </a:r>
            <a:r>
              <a:rPr sz="2000" b="0" spc="-11" dirty="0">
                <a:latin typeface="+mj-lt"/>
                <a:cs typeface="Calibri"/>
              </a:rPr>
              <a:t>wri</a:t>
            </a:r>
            <a:r>
              <a:rPr sz="2000" b="0" spc="-30" dirty="0">
                <a:latin typeface="+mj-lt"/>
                <a:cs typeface="Calibri"/>
              </a:rPr>
              <a:t>t</a:t>
            </a:r>
            <a:r>
              <a:rPr sz="2000" b="0" spc="-11" dirty="0">
                <a:latin typeface="+mj-lt"/>
                <a:cs typeface="Calibri"/>
              </a:rPr>
              <a:t>e</a:t>
            </a:r>
            <a:r>
              <a:rPr sz="2000" b="0" dirty="0">
                <a:latin typeface="+mj-lt"/>
                <a:cs typeface="Calibri"/>
              </a:rPr>
              <a:t> </a:t>
            </a:r>
            <a:r>
              <a:rPr sz="2000" b="0" spc="-15" dirty="0">
                <a:latin typeface="+mj-lt"/>
                <a:cs typeface="Calibri"/>
              </a:rPr>
              <a:t>o</a:t>
            </a:r>
            <a:r>
              <a:rPr sz="2000" b="0" spc="-23" dirty="0">
                <a:latin typeface="+mj-lt"/>
                <a:cs typeface="Calibri"/>
              </a:rPr>
              <a:t>f</a:t>
            </a:r>
            <a:r>
              <a:rPr sz="2000" b="0" spc="-38" dirty="0">
                <a:latin typeface="+mj-lt"/>
                <a:cs typeface="Calibri"/>
              </a:rPr>
              <a:t>f</a:t>
            </a:r>
            <a:r>
              <a:rPr sz="2000" b="0" spc="-11" dirty="0">
                <a:latin typeface="+mj-lt"/>
                <a:cs typeface="Calibri"/>
              </a:rPr>
              <a:t>s</a:t>
            </a:r>
            <a:endParaRPr sz="2000" b="0" dirty="0">
              <a:latin typeface="+mj-lt"/>
              <a:cs typeface="Calibri"/>
            </a:endParaRPr>
          </a:p>
          <a:p>
            <a:pPr marL="675799" marR="1551623" lvl="1" indent="-342900">
              <a:lnSpc>
                <a:spcPts val="2273"/>
              </a:lnSpc>
              <a:spcBef>
                <a:spcPts val="533"/>
              </a:spcBef>
              <a:buFont typeface="Courier New" panose="02070309020205020404" pitchFamily="49" charset="0"/>
              <a:buChar char="o"/>
              <a:tabLst>
                <a:tab pos="548640" algn="l"/>
              </a:tabLst>
            </a:pPr>
            <a:r>
              <a:rPr sz="2000" b="0" spc="-15" dirty="0">
                <a:latin typeface="+mj-lt"/>
                <a:cs typeface="Calibri"/>
              </a:rPr>
              <a:t>4</a:t>
            </a:r>
            <a:r>
              <a:rPr sz="2000" b="0" baseline="25525" dirty="0">
                <a:latin typeface="+mj-lt"/>
                <a:cs typeface="Calibri"/>
              </a:rPr>
              <a:t>t</a:t>
            </a:r>
            <a:r>
              <a:rPr sz="2000" b="0" spc="5" baseline="25525" dirty="0">
                <a:latin typeface="+mj-lt"/>
                <a:cs typeface="Calibri"/>
              </a:rPr>
              <a:t>h</a:t>
            </a:r>
            <a:r>
              <a:rPr sz="2000" b="0" baseline="25525" dirty="0">
                <a:latin typeface="+mj-lt"/>
                <a:cs typeface="Calibri"/>
              </a:rPr>
              <a:t> </a:t>
            </a:r>
            <a:r>
              <a:rPr sz="2000" b="0" spc="-225" baseline="25525" dirty="0">
                <a:latin typeface="+mj-lt"/>
                <a:cs typeface="Calibri"/>
              </a:rPr>
              <a:t> </a:t>
            </a:r>
            <a:r>
              <a:rPr sz="2000" b="0" spc="-15" dirty="0">
                <a:latin typeface="+mj-lt"/>
                <a:cs typeface="Calibri"/>
              </a:rPr>
              <a:t>quar</a:t>
            </a:r>
            <a:r>
              <a:rPr sz="2000" b="0" spc="-30" dirty="0">
                <a:latin typeface="+mj-lt"/>
                <a:cs typeface="Calibri"/>
              </a:rPr>
              <a:t>t</a:t>
            </a:r>
            <a:r>
              <a:rPr sz="2000" b="0" spc="-11" dirty="0">
                <a:latin typeface="+mj-lt"/>
                <a:cs typeface="Calibri"/>
              </a:rPr>
              <a:t>er</a:t>
            </a:r>
            <a:r>
              <a:rPr sz="2000" b="0" spc="4" dirty="0">
                <a:latin typeface="+mj-lt"/>
                <a:cs typeface="Calibri"/>
              </a:rPr>
              <a:t> </a:t>
            </a:r>
            <a:r>
              <a:rPr sz="2000" b="0" spc="-11" dirty="0">
                <a:latin typeface="+mj-lt"/>
                <a:cs typeface="Calibri"/>
              </a:rPr>
              <a:t>adju</a:t>
            </a:r>
            <a:r>
              <a:rPr sz="2000" b="0" spc="-41" dirty="0">
                <a:latin typeface="+mj-lt"/>
                <a:cs typeface="Calibri"/>
              </a:rPr>
              <a:t>s</a:t>
            </a:r>
            <a:r>
              <a:rPr sz="2000" b="0" spc="-15" dirty="0">
                <a:latin typeface="+mj-lt"/>
                <a:cs typeface="Calibri"/>
              </a:rPr>
              <a:t>tme</a:t>
            </a:r>
            <a:r>
              <a:rPr sz="2000" b="0" spc="-38" dirty="0">
                <a:latin typeface="+mj-lt"/>
                <a:cs typeface="Calibri"/>
              </a:rPr>
              <a:t>n</a:t>
            </a:r>
            <a:r>
              <a:rPr sz="2000" b="0" spc="-11" dirty="0">
                <a:latin typeface="+mj-lt"/>
                <a:cs typeface="Calibri"/>
              </a:rPr>
              <a:t>ts</a:t>
            </a:r>
            <a:r>
              <a:rPr sz="2000" b="0" spc="41" dirty="0">
                <a:latin typeface="+mj-lt"/>
                <a:cs typeface="Calibri"/>
              </a:rPr>
              <a:t> </a:t>
            </a:r>
            <a:r>
              <a:rPr sz="2000" b="0" spc="-8" dirty="0">
                <a:latin typeface="+mj-lt"/>
                <a:cs typeface="Calibri"/>
              </a:rPr>
              <a:t>(</a:t>
            </a:r>
            <a:r>
              <a:rPr sz="2000" b="0" dirty="0">
                <a:latin typeface="+mj-lt"/>
                <a:cs typeface="Calibri"/>
              </a:rPr>
              <a:t> </a:t>
            </a:r>
            <a:r>
              <a:rPr sz="2000" b="0" spc="-15" dirty="0">
                <a:latin typeface="+mj-lt"/>
                <a:cs typeface="Calibri"/>
              </a:rPr>
              <a:t>A</a:t>
            </a:r>
            <a:r>
              <a:rPr sz="2000" b="0" spc="8" dirty="0">
                <a:latin typeface="+mj-lt"/>
                <a:cs typeface="Calibri"/>
              </a:rPr>
              <a:t>g</a:t>
            </a:r>
            <a:r>
              <a:rPr sz="2000" b="0" spc="-11" dirty="0">
                <a:latin typeface="+mj-lt"/>
                <a:cs typeface="Calibri"/>
              </a:rPr>
              <a:t>g</a:t>
            </a:r>
            <a:r>
              <a:rPr sz="2000" b="0" spc="-38" dirty="0">
                <a:latin typeface="+mj-lt"/>
                <a:cs typeface="Calibri"/>
              </a:rPr>
              <a:t>r</a:t>
            </a:r>
            <a:r>
              <a:rPr sz="2000" b="0" spc="-11" dirty="0">
                <a:latin typeface="+mj-lt"/>
                <a:cs typeface="Calibri"/>
              </a:rPr>
              <a:t>ess</a:t>
            </a:r>
            <a:r>
              <a:rPr sz="2000" b="0" spc="-19" dirty="0">
                <a:latin typeface="+mj-lt"/>
                <a:cs typeface="Calibri"/>
              </a:rPr>
              <a:t>i</a:t>
            </a:r>
            <a:r>
              <a:rPr sz="2000" b="0" spc="-34" dirty="0">
                <a:latin typeface="+mj-lt"/>
                <a:cs typeface="Calibri"/>
              </a:rPr>
              <a:t>v</a:t>
            </a:r>
            <a:r>
              <a:rPr sz="2000" b="0" spc="-11" dirty="0">
                <a:latin typeface="+mj-lt"/>
                <a:cs typeface="Calibri"/>
              </a:rPr>
              <a:t>e mana</a:t>
            </a:r>
            <a:r>
              <a:rPr sz="2000" b="0" spc="-26" dirty="0">
                <a:latin typeface="+mj-lt"/>
                <a:cs typeface="Calibri"/>
              </a:rPr>
              <a:t>g</a:t>
            </a:r>
            <a:r>
              <a:rPr sz="2000" b="0" spc="-15" dirty="0">
                <a:latin typeface="+mj-lt"/>
                <a:cs typeface="Calibri"/>
              </a:rPr>
              <a:t>eme</a:t>
            </a:r>
            <a:r>
              <a:rPr sz="2000" b="0" spc="-38" dirty="0">
                <a:latin typeface="+mj-lt"/>
                <a:cs typeface="Calibri"/>
              </a:rPr>
              <a:t>n</a:t>
            </a:r>
            <a:r>
              <a:rPr sz="2000" b="0" spc="-8" dirty="0">
                <a:latin typeface="+mj-lt"/>
                <a:cs typeface="Calibri"/>
              </a:rPr>
              <a:t>t)</a:t>
            </a:r>
            <a:endParaRPr sz="2000" b="0" dirty="0">
              <a:latin typeface="+mj-lt"/>
              <a:cs typeface="Calibri"/>
            </a:endParaRPr>
          </a:p>
          <a:p>
            <a:pPr marL="675799" lvl="1" indent="-342900">
              <a:lnSpc>
                <a:spcPct val="100000"/>
              </a:lnSpc>
              <a:spcBef>
                <a:spcPts val="217"/>
              </a:spcBef>
              <a:buFont typeface="Courier New" panose="02070309020205020404" pitchFamily="49" charset="0"/>
              <a:buChar char="o"/>
              <a:tabLst>
                <a:tab pos="548640" algn="l"/>
              </a:tabLst>
            </a:pPr>
            <a:r>
              <a:rPr sz="2000" b="0" spc="-11" dirty="0">
                <a:latin typeface="+mj-lt"/>
                <a:cs typeface="Calibri"/>
              </a:rPr>
              <a:t>Qual</a:t>
            </a:r>
            <a:r>
              <a:rPr sz="2000" b="0" spc="-19" dirty="0">
                <a:latin typeface="+mj-lt"/>
                <a:cs typeface="Calibri"/>
              </a:rPr>
              <a:t>i</a:t>
            </a:r>
            <a:r>
              <a:rPr sz="2000" b="0" spc="-11" dirty="0">
                <a:latin typeface="+mj-lt"/>
                <a:cs typeface="Calibri"/>
              </a:rPr>
              <a:t>fied</a:t>
            </a:r>
            <a:r>
              <a:rPr sz="2000" b="0" spc="11" dirty="0">
                <a:latin typeface="+mj-lt"/>
                <a:cs typeface="Calibri"/>
              </a:rPr>
              <a:t> </a:t>
            </a:r>
            <a:r>
              <a:rPr sz="2000" b="0" spc="-11" dirty="0">
                <a:latin typeface="+mj-lt"/>
                <a:cs typeface="Calibri"/>
              </a:rPr>
              <a:t>aud</a:t>
            </a:r>
            <a:r>
              <a:rPr sz="2000" b="0" spc="-19" dirty="0">
                <a:latin typeface="+mj-lt"/>
                <a:cs typeface="Calibri"/>
              </a:rPr>
              <a:t>i</a:t>
            </a:r>
            <a:r>
              <a:rPr sz="2000" b="0" spc="-8" dirty="0">
                <a:latin typeface="+mj-lt"/>
                <a:cs typeface="Calibri"/>
              </a:rPr>
              <a:t>t</a:t>
            </a:r>
            <a:r>
              <a:rPr sz="2000" b="0" spc="8" dirty="0">
                <a:latin typeface="+mj-lt"/>
                <a:cs typeface="Calibri"/>
              </a:rPr>
              <a:t> </a:t>
            </a:r>
            <a:r>
              <a:rPr sz="2000" b="0" spc="-15" dirty="0">
                <a:latin typeface="+mj-lt"/>
                <a:cs typeface="Calibri"/>
              </a:rPr>
              <a:t>opinion</a:t>
            </a:r>
            <a:r>
              <a:rPr sz="2000" b="0" spc="-11" dirty="0">
                <a:latin typeface="+mj-lt"/>
                <a:cs typeface="Calibri"/>
              </a:rPr>
              <a:t>/</a:t>
            </a:r>
            <a:r>
              <a:rPr sz="2000" b="0" spc="34" dirty="0">
                <a:latin typeface="+mj-lt"/>
                <a:cs typeface="Calibri"/>
              </a:rPr>
              <a:t> </a:t>
            </a:r>
            <a:r>
              <a:rPr sz="2000" b="0" spc="-11" dirty="0">
                <a:latin typeface="+mj-lt"/>
                <a:cs typeface="Calibri"/>
              </a:rPr>
              <a:t>chan</a:t>
            </a:r>
            <a:r>
              <a:rPr sz="2000" b="0" spc="-30" dirty="0">
                <a:latin typeface="+mj-lt"/>
                <a:cs typeface="Calibri"/>
              </a:rPr>
              <a:t>g</a:t>
            </a:r>
            <a:r>
              <a:rPr sz="2000" b="0" spc="-11" dirty="0">
                <a:latin typeface="+mj-lt"/>
                <a:cs typeface="Calibri"/>
              </a:rPr>
              <a:t>es</a:t>
            </a:r>
            <a:r>
              <a:rPr sz="2000" b="0" spc="4" dirty="0">
                <a:latin typeface="+mj-lt"/>
                <a:cs typeface="Calibri"/>
              </a:rPr>
              <a:t> </a:t>
            </a:r>
            <a:r>
              <a:rPr sz="2000" b="0" spc="-11" dirty="0">
                <a:latin typeface="+mj-lt"/>
                <a:cs typeface="Calibri"/>
              </a:rPr>
              <a:t>in</a:t>
            </a:r>
            <a:r>
              <a:rPr sz="2000" b="0" dirty="0">
                <a:latin typeface="+mj-lt"/>
                <a:cs typeface="Calibri"/>
              </a:rPr>
              <a:t> </a:t>
            </a:r>
            <a:r>
              <a:rPr sz="2000" b="0" spc="-11" dirty="0">
                <a:latin typeface="+mj-lt"/>
                <a:cs typeface="Calibri"/>
              </a:rPr>
              <a:t>aud</a:t>
            </a:r>
            <a:r>
              <a:rPr sz="2000" b="0" spc="-19" dirty="0">
                <a:latin typeface="+mj-lt"/>
                <a:cs typeface="Calibri"/>
              </a:rPr>
              <a:t>i</a:t>
            </a:r>
            <a:r>
              <a:rPr sz="2000" b="0" spc="-26" dirty="0">
                <a:latin typeface="+mj-lt"/>
                <a:cs typeface="Calibri"/>
              </a:rPr>
              <a:t>t</a:t>
            </a:r>
            <a:r>
              <a:rPr sz="2000" b="0" spc="-15" dirty="0">
                <a:latin typeface="+mj-lt"/>
                <a:cs typeface="Calibri"/>
              </a:rPr>
              <a:t>o</a:t>
            </a:r>
            <a:r>
              <a:rPr sz="2000" b="0" spc="-45" dirty="0">
                <a:latin typeface="+mj-lt"/>
                <a:cs typeface="Calibri"/>
              </a:rPr>
              <a:t>r</a:t>
            </a:r>
            <a:r>
              <a:rPr sz="2000" b="0" spc="-11" dirty="0">
                <a:latin typeface="+mj-lt"/>
                <a:cs typeface="Calibri"/>
              </a:rPr>
              <a:t>s</a:t>
            </a:r>
            <a:endParaRPr sz="2000" b="0" dirty="0">
              <a:latin typeface="+mj-lt"/>
              <a:cs typeface="Calibri"/>
            </a:endParaRPr>
          </a:p>
          <a:p>
            <a:pPr marL="675799" lvl="1" indent="-342900">
              <a:lnSpc>
                <a:spcPct val="100000"/>
              </a:lnSpc>
              <a:spcBef>
                <a:spcPts val="251"/>
              </a:spcBef>
              <a:buFont typeface="Courier New" panose="02070309020205020404" pitchFamily="49" charset="0"/>
              <a:buChar char="o"/>
              <a:tabLst>
                <a:tab pos="548640" algn="l"/>
              </a:tabLst>
            </a:pPr>
            <a:r>
              <a:rPr sz="2000" b="0" spc="-49" dirty="0">
                <a:latin typeface="+mj-lt"/>
                <a:cs typeface="Calibri"/>
              </a:rPr>
              <a:t>R</a:t>
            </a:r>
            <a:r>
              <a:rPr sz="2000" b="0" spc="-11" dirty="0">
                <a:latin typeface="+mj-lt"/>
                <a:cs typeface="Calibri"/>
              </a:rPr>
              <a:t>e</a:t>
            </a:r>
            <a:r>
              <a:rPr sz="2000" b="0" spc="-15" dirty="0">
                <a:latin typeface="+mj-lt"/>
                <a:cs typeface="Calibri"/>
              </a:rPr>
              <a:t>l</a:t>
            </a:r>
            <a:r>
              <a:rPr sz="2000" b="0" spc="-26" dirty="0">
                <a:latin typeface="+mj-lt"/>
                <a:cs typeface="Calibri"/>
              </a:rPr>
              <a:t>at</a:t>
            </a:r>
            <a:r>
              <a:rPr sz="2000" b="0" spc="-11" dirty="0">
                <a:latin typeface="+mj-lt"/>
                <a:cs typeface="Calibri"/>
              </a:rPr>
              <a:t>ed</a:t>
            </a:r>
            <a:r>
              <a:rPr sz="2000" b="0" spc="-15" dirty="0">
                <a:latin typeface="+mj-lt"/>
                <a:cs typeface="Calibri"/>
              </a:rPr>
              <a:t> part</a:t>
            </a:r>
            <a:r>
              <a:rPr sz="2000" b="0" spc="-11" dirty="0">
                <a:latin typeface="+mj-lt"/>
                <a:cs typeface="Calibri"/>
              </a:rPr>
              <a:t>y</a:t>
            </a:r>
            <a:r>
              <a:rPr sz="2000" b="0" spc="4" dirty="0">
                <a:latin typeface="+mj-lt"/>
                <a:cs typeface="Calibri"/>
              </a:rPr>
              <a:t> </a:t>
            </a:r>
            <a:r>
              <a:rPr sz="2000" b="0" spc="-8" dirty="0">
                <a:latin typeface="+mj-lt"/>
                <a:cs typeface="Calibri"/>
              </a:rPr>
              <a:t>t</a:t>
            </a:r>
            <a:r>
              <a:rPr sz="2000" b="0" spc="-60" dirty="0">
                <a:latin typeface="+mj-lt"/>
                <a:cs typeface="Calibri"/>
              </a:rPr>
              <a:t>r</a:t>
            </a:r>
            <a:r>
              <a:rPr sz="2000" b="0" spc="-11" dirty="0">
                <a:latin typeface="+mj-lt"/>
                <a:cs typeface="Calibri"/>
              </a:rPr>
              <a:t>ansactio</a:t>
            </a:r>
            <a:r>
              <a:rPr sz="2000" b="0" spc="-19" dirty="0">
                <a:latin typeface="+mj-lt"/>
                <a:cs typeface="Calibri"/>
              </a:rPr>
              <a:t>n</a:t>
            </a:r>
            <a:r>
              <a:rPr sz="2000" b="0" spc="-11" dirty="0">
                <a:latin typeface="+mj-lt"/>
                <a:cs typeface="Calibri"/>
              </a:rPr>
              <a:t>s</a:t>
            </a:r>
            <a:endParaRPr lang="en-GB" sz="2000" b="0" spc="-11" dirty="0">
              <a:latin typeface="+mj-lt"/>
              <a:cs typeface="Calibri"/>
            </a:endParaRPr>
          </a:p>
          <a:p>
            <a:pPr marL="332899" lvl="1">
              <a:lnSpc>
                <a:spcPct val="100000"/>
              </a:lnSpc>
              <a:spcBef>
                <a:spcPts val="251"/>
              </a:spcBef>
              <a:tabLst>
                <a:tab pos="548640" algn="l"/>
              </a:tabLst>
            </a:pPr>
            <a:endParaRPr lang="en-GB" sz="2000" b="0" dirty="0">
              <a:solidFill>
                <a:schemeClr val="tx1"/>
              </a:solidFill>
              <a:latin typeface="+mj-lt"/>
              <a:cs typeface="Calibri"/>
            </a:endParaRPr>
          </a:p>
          <a:p>
            <a:pPr marL="332899" lvl="1">
              <a:lnSpc>
                <a:spcPct val="100000"/>
              </a:lnSpc>
              <a:spcBef>
                <a:spcPts val="251"/>
              </a:spcBef>
              <a:tabLst>
                <a:tab pos="548640" algn="l"/>
              </a:tabLst>
            </a:pPr>
            <a:r>
              <a:rPr lang="en-GB" sz="2000" b="0" spc="-11" dirty="0">
                <a:latin typeface="+mj-lt"/>
                <a:cs typeface="Calibri"/>
              </a:rPr>
              <a:t>U</a:t>
            </a:r>
            <a:r>
              <a:rPr lang="en-GB" sz="2000" b="0" spc="-11" dirty="0">
                <a:solidFill>
                  <a:schemeClr val="tx1"/>
                </a:solidFill>
                <a:latin typeface="+mj-lt"/>
                <a:cs typeface="Calibri"/>
              </a:rPr>
              <a:t>s</a:t>
            </a:r>
            <a:r>
              <a:rPr lang="en-GB" sz="2000" b="0" dirty="0">
                <a:solidFill>
                  <a:schemeClr val="tx1"/>
                </a:solidFill>
                <a:latin typeface="+mj-lt"/>
                <a:cs typeface="Calibri"/>
              </a:rPr>
              <a:t>e red flags to probe further - </a:t>
            </a:r>
            <a:r>
              <a:rPr lang="en-GB" sz="2000" b="0" spc="-4" dirty="0">
                <a:solidFill>
                  <a:schemeClr val="tx1"/>
                </a:solidFill>
                <a:latin typeface="+mj-lt"/>
              </a:rPr>
              <a:t>no</a:t>
            </a:r>
            <a:r>
              <a:rPr lang="en-GB" sz="2000" b="0" dirty="0">
                <a:solidFill>
                  <a:schemeClr val="tx1"/>
                </a:solidFill>
                <a:latin typeface="+mj-lt"/>
              </a:rPr>
              <a:t>t as </a:t>
            </a:r>
            <a:r>
              <a:rPr lang="en-GB" sz="2000" b="0" spc="4" dirty="0">
                <a:solidFill>
                  <a:schemeClr val="tx1"/>
                </a:solidFill>
                <a:latin typeface="+mj-lt"/>
              </a:rPr>
              <a:t>a</a:t>
            </a:r>
            <a:r>
              <a:rPr lang="en-GB" sz="2000" b="0" dirty="0">
                <a:solidFill>
                  <a:schemeClr val="tx1"/>
                </a:solidFill>
                <a:latin typeface="+mj-lt"/>
              </a:rPr>
              <a:t>n</a:t>
            </a:r>
            <a:r>
              <a:rPr lang="en-GB" sz="2000" b="0" spc="-4" dirty="0">
                <a:solidFill>
                  <a:schemeClr val="tx1"/>
                </a:solidFill>
                <a:latin typeface="+mj-lt"/>
              </a:rPr>
              <a:t> </a:t>
            </a:r>
            <a:r>
              <a:rPr lang="en-GB" sz="2000" b="0" dirty="0">
                <a:solidFill>
                  <a:schemeClr val="tx1"/>
                </a:solidFill>
                <a:latin typeface="+mj-lt"/>
              </a:rPr>
              <a:t>end </a:t>
            </a:r>
            <a:r>
              <a:rPr lang="en-GB" sz="2000" b="0" spc="-4" dirty="0">
                <a:solidFill>
                  <a:schemeClr val="tx1"/>
                </a:solidFill>
                <a:latin typeface="+mj-lt"/>
              </a:rPr>
              <a:t>poi</a:t>
            </a:r>
            <a:r>
              <a:rPr lang="en-GB" sz="2000" b="0" spc="-23" dirty="0">
                <a:solidFill>
                  <a:schemeClr val="tx1"/>
                </a:solidFill>
                <a:latin typeface="+mj-lt"/>
              </a:rPr>
              <a:t>n</a:t>
            </a:r>
            <a:r>
              <a:rPr lang="en-GB" sz="2000" b="0" dirty="0">
                <a:solidFill>
                  <a:schemeClr val="tx1"/>
                </a:solidFill>
                <a:latin typeface="+mj-lt"/>
              </a:rPr>
              <a:t>t</a:t>
            </a:r>
            <a:r>
              <a:rPr lang="en-GB" sz="2000" b="0" spc="8" dirty="0">
                <a:solidFill>
                  <a:schemeClr val="tx1"/>
                </a:solidFill>
                <a:latin typeface="+mj-lt"/>
              </a:rPr>
              <a:t> </a:t>
            </a:r>
            <a:r>
              <a:rPr lang="en-GB" sz="2000" b="0" dirty="0">
                <a:solidFill>
                  <a:schemeClr val="tx1"/>
                </a:solidFill>
                <a:latin typeface="+mj-lt"/>
              </a:rPr>
              <a:t>in</a:t>
            </a:r>
            <a:r>
              <a:rPr lang="en-GB" sz="2000" b="0" spc="-4" dirty="0">
                <a:solidFill>
                  <a:schemeClr val="tx1"/>
                </a:solidFill>
                <a:latin typeface="+mj-lt"/>
              </a:rPr>
              <a:t> </a:t>
            </a:r>
            <a:r>
              <a:rPr lang="en-GB" sz="2000" b="0" dirty="0">
                <a:solidFill>
                  <a:schemeClr val="tx1"/>
                </a:solidFill>
                <a:latin typeface="+mj-lt"/>
              </a:rPr>
              <a:t>it</a:t>
            </a:r>
            <a:r>
              <a:rPr lang="en-GB" sz="2000" b="0" spc="-11" dirty="0">
                <a:solidFill>
                  <a:schemeClr val="tx1"/>
                </a:solidFill>
                <a:latin typeface="+mj-lt"/>
              </a:rPr>
              <a:t>s</a:t>
            </a:r>
            <a:r>
              <a:rPr lang="en-GB" sz="2000" b="0" dirty="0">
                <a:solidFill>
                  <a:schemeClr val="tx1"/>
                </a:solidFill>
                <a:latin typeface="+mj-lt"/>
              </a:rPr>
              <a:t>elf</a:t>
            </a:r>
            <a:endParaRPr lang="en-GB" sz="2000" b="0" spc="-11" dirty="0">
              <a:latin typeface="+mj-lt"/>
              <a:cs typeface="Calibri"/>
            </a:endParaRPr>
          </a:p>
        </p:txBody>
      </p:sp>
    </p:spTree>
    <p:extLst>
      <p:ext uri="{BB962C8B-B14F-4D97-AF65-F5344CB8AC3E}">
        <p14:creationId xmlns:p14="http://schemas.microsoft.com/office/powerpoint/2010/main" val="2834605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rgbClr val="FF0000"/>
                </a:solidFill>
              </a:rPr>
              <a:t>Techniques to Distort</a:t>
            </a:r>
          </a:p>
        </p:txBody>
      </p:sp>
      <p:sp>
        <p:nvSpPr>
          <p:cNvPr id="3" name="Content Placeholder 2"/>
          <p:cNvSpPr>
            <a:spLocks noGrp="1"/>
          </p:cNvSpPr>
          <p:nvPr>
            <p:ph idx="1"/>
          </p:nvPr>
        </p:nvSpPr>
        <p:spPr>
          <a:xfrm>
            <a:off x="0" y="1447800"/>
            <a:ext cx="9133913" cy="4858055"/>
          </a:xfrm>
        </p:spPr>
        <p:txBody>
          <a:bodyPr>
            <a:normAutofit fontScale="77500" lnSpcReduction="20000"/>
          </a:bodyPr>
          <a:lstStyle/>
          <a:p>
            <a:pPr marL="342900" indent="-342900">
              <a:buFont typeface="+mj-lt"/>
              <a:buAutoNum type="arabicPeriod"/>
            </a:pPr>
            <a:r>
              <a:rPr lang="en-GB" b="0" dirty="0"/>
              <a:t>Choice of accounting treatment permitted under IFRS</a:t>
            </a:r>
          </a:p>
          <a:p>
            <a:pPr marL="562356" lvl="1" indent="-342900">
              <a:buFont typeface="Courier New" panose="02070309020205020404" pitchFamily="49" charset="0"/>
              <a:buChar char="o"/>
            </a:pPr>
            <a:r>
              <a:rPr lang="en-GB" b="0" dirty="0"/>
              <a:t>Depreciation calculation</a:t>
            </a:r>
          </a:p>
          <a:p>
            <a:pPr marL="562356" lvl="1" indent="-342900">
              <a:buFont typeface="Courier New" panose="02070309020205020404" pitchFamily="49" charset="0"/>
              <a:buChar char="o"/>
            </a:pPr>
            <a:r>
              <a:rPr lang="en-GB" b="0" dirty="0"/>
              <a:t>Revenue recognition policy</a:t>
            </a:r>
          </a:p>
          <a:p>
            <a:pPr marL="562356" lvl="1" indent="-342900">
              <a:buFont typeface="Courier New" panose="02070309020205020404" pitchFamily="49" charset="0"/>
              <a:buChar char="o"/>
            </a:pPr>
            <a:r>
              <a:rPr lang="en-GB" b="0" dirty="0"/>
              <a:t>Cost versus Fair Value measurement</a:t>
            </a:r>
          </a:p>
          <a:p>
            <a:pPr marL="562356" lvl="1" indent="-342900">
              <a:buFont typeface="Courier New" panose="02070309020205020404" pitchFamily="49" charset="0"/>
              <a:buChar char="o"/>
            </a:pPr>
            <a:endParaRPr lang="en-GB" b="0" dirty="0"/>
          </a:p>
          <a:p>
            <a:pPr marL="342900" indent="-342900">
              <a:buFont typeface="+mj-lt"/>
              <a:buAutoNum type="arabicPeriod"/>
            </a:pPr>
            <a:r>
              <a:rPr lang="en-GB" b="0" dirty="0"/>
              <a:t>Timing the adoption of a new accounting standard</a:t>
            </a:r>
          </a:p>
          <a:p>
            <a:pPr marL="562356" lvl="1" indent="-342900">
              <a:buFont typeface="Courier New" panose="02070309020205020404" pitchFamily="49" charset="0"/>
              <a:buChar char="o"/>
            </a:pPr>
            <a:r>
              <a:rPr lang="en-GB" b="0" dirty="0"/>
              <a:t>Adjusting through income statement or retrospective adjustment to balance sheet equity</a:t>
            </a:r>
          </a:p>
          <a:p>
            <a:pPr marL="562356" lvl="1" indent="-342900">
              <a:buFont typeface="Courier New" panose="02070309020205020404" pitchFamily="49" charset="0"/>
              <a:buChar char="o"/>
            </a:pPr>
            <a:r>
              <a:rPr lang="en-GB" b="0" dirty="0"/>
              <a:t>Decision not to implement a new standard on grounds of materiality</a:t>
            </a:r>
          </a:p>
        </p:txBody>
      </p:sp>
    </p:spTree>
    <p:extLst>
      <p:ext uri="{BB962C8B-B14F-4D97-AF65-F5344CB8AC3E}">
        <p14:creationId xmlns:p14="http://schemas.microsoft.com/office/powerpoint/2010/main" val="80882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rgbClr val="FF0000"/>
                </a:solidFill>
              </a:rPr>
              <a:t>Techniques to Distort</a:t>
            </a:r>
          </a:p>
        </p:txBody>
      </p:sp>
      <p:sp>
        <p:nvSpPr>
          <p:cNvPr id="3" name="Content Placeholder 2"/>
          <p:cNvSpPr>
            <a:spLocks noGrp="1"/>
          </p:cNvSpPr>
          <p:nvPr>
            <p:ph idx="1"/>
          </p:nvPr>
        </p:nvSpPr>
        <p:spPr/>
        <p:txBody>
          <a:bodyPr>
            <a:normAutofit/>
          </a:bodyPr>
          <a:lstStyle/>
          <a:p>
            <a:pPr marL="219456" lvl="1"/>
            <a:endParaRPr lang="en-GB" sz="2000" b="0" dirty="0"/>
          </a:p>
          <a:p>
            <a:r>
              <a:rPr lang="en-GB" sz="2000" b="0" dirty="0"/>
              <a:t>3.    Judgement calls:  depreciation, allowance for bad debts, asset valuation, impairments</a:t>
            </a:r>
          </a:p>
          <a:p>
            <a:endParaRPr lang="en-GB" sz="2000" b="0" dirty="0"/>
          </a:p>
          <a:p>
            <a:pPr marL="342900" indent="-342900">
              <a:buFont typeface="+mj-lt"/>
              <a:buAutoNum type="arabicPeriod" startAt="4"/>
            </a:pPr>
            <a:r>
              <a:rPr lang="en-GB" sz="2000" b="0" dirty="0"/>
              <a:t>Classificatory management</a:t>
            </a:r>
          </a:p>
          <a:p>
            <a:pPr marL="562356" lvl="1" indent="-342900">
              <a:buFont typeface="Courier New" panose="02070309020205020404" pitchFamily="49" charset="0"/>
              <a:buChar char="o"/>
            </a:pPr>
            <a:r>
              <a:rPr lang="en-GB" sz="2000" b="0" dirty="0"/>
              <a:t>Classifying items between Profit &amp; Loss or Other Comprehensive Income</a:t>
            </a:r>
          </a:p>
          <a:p>
            <a:endParaRPr lang="en-GB" b="0" dirty="0"/>
          </a:p>
        </p:txBody>
      </p:sp>
    </p:spTree>
    <p:extLst>
      <p:ext uri="{BB962C8B-B14F-4D97-AF65-F5344CB8AC3E}">
        <p14:creationId xmlns:p14="http://schemas.microsoft.com/office/powerpoint/2010/main" val="56927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solidFill>
                  <a:srgbClr val="FF0000"/>
                </a:solidFill>
              </a:rPr>
              <a:t>Techniques to Distort</a:t>
            </a:r>
          </a:p>
        </p:txBody>
      </p:sp>
      <p:sp>
        <p:nvSpPr>
          <p:cNvPr id="3" name="Content Placeholder 2"/>
          <p:cNvSpPr>
            <a:spLocks noGrp="1"/>
          </p:cNvSpPr>
          <p:nvPr>
            <p:ph idx="1"/>
          </p:nvPr>
        </p:nvSpPr>
        <p:spPr/>
        <p:txBody>
          <a:bodyPr>
            <a:normAutofit fontScale="55000" lnSpcReduction="20000"/>
          </a:bodyPr>
          <a:lstStyle/>
          <a:p>
            <a:pPr marL="562356" lvl="1" indent="-342900">
              <a:buFont typeface="Courier New" panose="02070309020205020404" pitchFamily="49" charset="0"/>
              <a:buChar char="o"/>
            </a:pPr>
            <a:endParaRPr lang="en-GB" dirty="0"/>
          </a:p>
          <a:p>
            <a:pPr marL="514350" indent="-514350">
              <a:buFont typeface="+mj-lt"/>
              <a:buAutoNum type="arabicPeriod" startAt="5"/>
            </a:pPr>
            <a:r>
              <a:rPr lang="en-GB" b="0" dirty="0"/>
              <a:t>Structuring transactions to achieve desired accounting outcome</a:t>
            </a:r>
          </a:p>
          <a:p>
            <a:pPr marL="562356" lvl="1" indent="-342900">
              <a:buFont typeface="Courier New" panose="02070309020205020404" pitchFamily="49" charset="0"/>
              <a:buChar char="o"/>
            </a:pPr>
            <a:r>
              <a:rPr lang="en-GB" b="0" dirty="0"/>
              <a:t>Timing sales of assets during period where tax carry back / forward rules apply</a:t>
            </a:r>
          </a:p>
          <a:p>
            <a:pPr marL="562356" lvl="1" indent="-342900">
              <a:buFont typeface="Courier New" panose="02070309020205020404" pitchFamily="49" charset="0"/>
              <a:buChar char="o"/>
            </a:pPr>
            <a:r>
              <a:rPr lang="en-GB" b="0" dirty="0"/>
              <a:t>Altering legal form in an attempt to manipulate accounting treatment (US bank &amp; loan book)</a:t>
            </a:r>
          </a:p>
          <a:p>
            <a:pPr marL="562356" lvl="1" indent="-342900">
              <a:buFont typeface="Courier New" panose="02070309020205020404" pitchFamily="49" charset="0"/>
              <a:buChar char="o"/>
            </a:pPr>
            <a:endParaRPr lang="en-GB" b="0" dirty="0"/>
          </a:p>
          <a:p>
            <a:pPr marL="342900" indent="-342900">
              <a:buFont typeface="+mj-lt"/>
              <a:buAutoNum type="arabicPeriod" startAt="5"/>
            </a:pPr>
            <a:r>
              <a:rPr lang="en-GB" b="0" dirty="0"/>
              <a:t>Managing the transparency of the information</a:t>
            </a:r>
          </a:p>
          <a:p>
            <a:pPr marL="342900" indent="-342900">
              <a:buFont typeface="+mj-lt"/>
              <a:buAutoNum type="arabicPeriod" startAt="5"/>
            </a:pPr>
            <a:endParaRPr lang="en-GB" b="0" dirty="0"/>
          </a:p>
          <a:p>
            <a:pPr marL="342900" indent="-342900">
              <a:buFont typeface="+mj-lt"/>
              <a:buAutoNum type="arabicPeriod" startAt="5"/>
            </a:pPr>
            <a:r>
              <a:rPr lang="en-GB" b="0" dirty="0"/>
              <a:t>Real production &amp; investment decisions i.e. cutting back on research &amp; development expenditure</a:t>
            </a:r>
          </a:p>
        </p:txBody>
      </p:sp>
    </p:spTree>
    <p:extLst>
      <p:ext uri="{BB962C8B-B14F-4D97-AF65-F5344CB8AC3E}">
        <p14:creationId xmlns:p14="http://schemas.microsoft.com/office/powerpoint/2010/main" val="341997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0" y="270391"/>
            <a:ext cx="7200001" cy="540000"/>
          </a:xfrm>
        </p:spPr>
        <p:txBody>
          <a:bodyPr/>
          <a:lstStyle/>
          <a:p>
            <a:r>
              <a:rPr lang="fr-FR" sz="3200" dirty="0">
                <a:solidFill>
                  <a:schemeClr val="accent2"/>
                </a:solidFill>
              </a:rPr>
              <a:t>About</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r>
              <a:rPr lang="en-GB" sz="2800" b="0" dirty="0">
                <a:solidFill>
                  <a:schemeClr val="tx1"/>
                </a:solidFill>
              </a:rPr>
              <a:t>Lecturer:  Dr Sean Power, ACA</a:t>
            </a:r>
          </a:p>
          <a:p>
            <a:endParaRPr lang="en-GB" sz="2800" b="0" dirty="0">
              <a:solidFill>
                <a:schemeClr val="tx1"/>
              </a:solidFill>
            </a:endParaRPr>
          </a:p>
          <a:p>
            <a:r>
              <a:rPr lang="en-GB" sz="2800" b="0" dirty="0">
                <a:solidFill>
                  <a:schemeClr val="tx1"/>
                </a:solidFill>
              </a:rPr>
              <a:t>Email:  </a:t>
            </a:r>
            <a:r>
              <a:rPr lang="en-GB" sz="2800" b="0" dirty="0">
                <a:solidFill>
                  <a:schemeClr val="tx1"/>
                </a:solidFill>
                <a:hlinkClick r:id="rId2"/>
              </a:rPr>
              <a:t>s.power@tbs-education.fr</a:t>
            </a:r>
            <a:endParaRPr lang="en-GB" sz="2800" b="0" dirty="0">
              <a:solidFill>
                <a:schemeClr val="tx1"/>
              </a:solidFill>
            </a:endParaRPr>
          </a:p>
          <a:p>
            <a:endParaRPr lang="en-GB" sz="2800" b="0" dirty="0">
              <a:solidFill>
                <a:schemeClr val="tx1"/>
              </a:solidFill>
            </a:endParaRPr>
          </a:p>
          <a:p>
            <a:r>
              <a:rPr lang="en-GB" sz="2800" b="0">
                <a:solidFill>
                  <a:schemeClr val="tx1"/>
                </a:solidFill>
              </a:rPr>
              <a:t>Background</a:t>
            </a:r>
            <a:endParaRPr lang="fr-FR" sz="2800" b="0" dirty="0">
              <a:solidFill>
                <a:schemeClr val="tx1"/>
              </a:solidFill>
            </a:endParaRPr>
          </a:p>
        </p:txBody>
      </p:sp>
    </p:spTree>
    <p:extLst>
      <p:ext uri="{BB962C8B-B14F-4D97-AF65-F5344CB8AC3E}">
        <p14:creationId xmlns:p14="http://schemas.microsoft.com/office/powerpoint/2010/main" val="148690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en-GB" dirty="0"/>
              <a:t>I</a:t>
            </a:r>
            <a:r>
              <a:rPr lang="fr-FR" dirty="0" err="1"/>
              <a:t>nternational</a:t>
            </a:r>
            <a:r>
              <a:rPr lang="fr-FR" dirty="0"/>
              <a:t> </a:t>
            </a:r>
            <a:r>
              <a:rPr lang="fr-FR" dirty="0" err="1"/>
              <a:t>Accounting</a:t>
            </a:r>
            <a:r>
              <a:rPr lang="fr-FR" dirty="0"/>
              <a:t> Standards </a:t>
            </a:r>
            <a:r>
              <a:rPr lang="fr-FR" dirty="0" err="1"/>
              <a:t>Board</a:t>
            </a:r>
            <a:r>
              <a:rPr lang="fr-FR" dirty="0"/>
              <a:t> (IASB)</a:t>
            </a:r>
          </a:p>
        </p:txBody>
      </p:sp>
    </p:spTree>
    <p:extLst>
      <p:ext uri="{BB962C8B-B14F-4D97-AF65-F5344CB8AC3E}">
        <p14:creationId xmlns:p14="http://schemas.microsoft.com/office/powerpoint/2010/main" val="314220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57" y="171293"/>
            <a:ext cx="7122253" cy="600494"/>
          </a:xfrm>
          <a:solidFill>
            <a:schemeClr val="bg1"/>
          </a:solidFill>
        </p:spPr>
        <p:txBody>
          <a:bodyPr>
            <a:noAutofit/>
          </a:bodyPr>
          <a:lstStyle/>
          <a:p>
            <a:r>
              <a:rPr lang="en-GB" sz="2400" dirty="0">
                <a:solidFill>
                  <a:schemeClr val="accent2"/>
                </a:solidFill>
                <a:latin typeface="Calibri" panose="020F0502020204030204" pitchFamily="34" charset="0"/>
                <a:cs typeface="Calibri" panose="020F0502020204030204" pitchFamily="34" charset="0"/>
              </a:rPr>
              <a:t>Why standardise accounting regulation?</a:t>
            </a:r>
          </a:p>
        </p:txBody>
      </p:sp>
      <p:sp>
        <p:nvSpPr>
          <p:cNvPr id="3" name="Content Placeholder 2"/>
          <p:cNvSpPr>
            <a:spLocks noGrp="1"/>
          </p:cNvSpPr>
          <p:nvPr>
            <p:ph idx="1"/>
          </p:nvPr>
        </p:nvSpPr>
        <p:spPr>
          <a:xfrm>
            <a:off x="448966" y="1107348"/>
            <a:ext cx="8246070" cy="5172140"/>
          </a:xfrm>
        </p:spPr>
        <p:txBody>
          <a:bodyPr>
            <a:normAutofit fontScale="70000" lnSpcReduction="20000"/>
          </a:bodyPr>
          <a:lstStyle/>
          <a:p>
            <a:pPr>
              <a:lnSpc>
                <a:spcPct val="120000"/>
              </a:lnSpc>
            </a:pPr>
            <a:r>
              <a:rPr lang="en-GB" b="0" dirty="0">
                <a:solidFill>
                  <a:schemeClr val="tx1"/>
                </a:solidFill>
                <a:latin typeface="Arial" panose="020B0604020202020204" pitchFamily="34" charset="0"/>
                <a:cs typeface="Arial" panose="020B0604020202020204" pitchFamily="34" charset="0"/>
              </a:rPr>
              <a:t>The world’s two main standard setting bodies are:</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United States - Financial Accounting Standards Board (FASB)</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International – International Accounting Standards Board (IASB)</a:t>
            </a:r>
          </a:p>
          <a:p>
            <a:pPr>
              <a:lnSpc>
                <a:spcPct val="120000"/>
              </a:lnSpc>
            </a:pPr>
            <a:r>
              <a:rPr lang="en-GB" b="0" dirty="0">
                <a:solidFill>
                  <a:schemeClr val="tx1"/>
                </a:solidFill>
                <a:latin typeface="Arial" panose="020B0604020202020204" pitchFamily="34" charset="0"/>
                <a:cs typeface="Arial" panose="020B0604020202020204" pitchFamily="34" charset="0"/>
              </a:rPr>
              <a:t>The IASB’s accounting rules are International Reporting Standards (IFRS)</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IFRS has been adopted by over 120 countries around the world</a:t>
            </a:r>
          </a:p>
          <a:p>
            <a:pPr>
              <a:lnSpc>
                <a:spcPct val="120000"/>
              </a:lnSpc>
            </a:pPr>
            <a:r>
              <a:rPr lang="en-GB" b="0" dirty="0">
                <a:solidFill>
                  <a:schemeClr val="tx1"/>
                </a:solidFill>
                <a:latin typeface="Arial" panose="020B0604020202020204" pitchFamily="34" charset="0"/>
                <a:cs typeface="Arial" panose="020B0604020202020204" pitchFamily="34" charset="0"/>
              </a:rPr>
              <a:t>The FASB’s accounting rules are Generally Accepted Accounting Principles (US GAAP)</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US GAAP is applied within the United States</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The United States contains some of the world’s largest capital markets</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The non-adoption of IFRS by the US is a major limitation to the global adoption of IFRS</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02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78972" cy="746620"/>
          </a:xfrm>
          <a:solidFill>
            <a:schemeClr val="bg1"/>
          </a:solidFill>
        </p:spPr>
        <p:txBody>
          <a:bodyPr>
            <a:normAutofit/>
          </a:bodyPr>
          <a:lstStyle/>
          <a:p>
            <a:r>
              <a:rPr lang="en-GB" sz="2800" dirty="0">
                <a:solidFill>
                  <a:schemeClr val="accent2"/>
                </a:solidFill>
                <a:latin typeface="Calibri" panose="020F0502020204030204" pitchFamily="34" charset="0"/>
                <a:cs typeface="Calibri" panose="020F0502020204030204" pitchFamily="34" charset="0"/>
              </a:rPr>
              <a:t>Why standardise accounting regulation?</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11437" y="1461710"/>
            <a:ext cx="7321125" cy="4479925"/>
          </a:xfrm>
          <a:prstGeom prst="rect">
            <a:avLst/>
          </a:prstGeom>
        </p:spPr>
      </p:pic>
      <p:sp>
        <p:nvSpPr>
          <p:cNvPr id="6" name="Content Placeholder 2"/>
          <p:cNvSpPr txBox="1">
            <a:spLocks/>
          </p:cNvSpPr>
          <p:nvPr/>
        </p:nvSpPr>
        <p:spPr>
          <a:xfrm>
            <a:off x="533400" y="6317277"/>
            <a:ext cx="8246070" cy="41208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Dubai" panose="020B0503030403030204" pitchFamily="34" charset="-78"/>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Dubai" panose="020B0503030403030204" pitchFamily="34" charset="-78"/>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Dubai" panose="020B0503030403030204" pitchFamily="34" charset="-78"/>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Dubai" panose="020B0503030403030204" pitchFamily="34" charset="-78"/>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Dubai" panose="020B0503030403030204" pitchFamily="34" charset="-78"/>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Arial" panose="020B0604020202020204" pitchFamily="34" charset="0"/>
                <a:cs typeface="Arial" panose="020B0604020202020204" pitchFamily="34" charset="0"/>
              </a:rPr>
              <a:t>Countries that have adopted IFRS for listed companies (Source: IASB, 2018)</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022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1" y="171293"/>
            <a:ext cx="7029974" cy="625661"/>
          </a:xfrm>
          <a:solidFill>
            <a:schemeClr val="bg1"/>
          </a:solidFill>
        </p:spPr>
        <p:txBody>
          <a:bodyPr>
            <a:normAutofit fontScale="90000"/>
          </a:bodyPr>
          <a:lstStyle/>
          <a:p>
            <a:r>
              <a:rPr lang="en-GB" dirty="0">
                <a:solidFill>
                  <a:schemeClr val="accent2"/>
                </a:solidFill>
                <a:latin typeface="Calibri" panose="020F0502020204030204" pitchFamily="34" charset="0"/>
                <a:cs typeface="Calibri" panose="020F0502020204030204" pitchFamily="34" charset="0"/>
              </a:rPr>
              <a:t>The Rise of Accounting &amp; Accounting Regulation</a:t>
            </a:r>
          </a:p>
        </p:txBody>
      </p:sp>
      <p:sp>
        <p:nvSpPr>
          <p:cNvPr id="3" name="Content Placeholder 2"/>
          <p:cNvSpPr>
            <a:spLocks noGrp="1"/>
          </p:cNvSpPr>
          <p:nvPr>
            <p:ph idx="1"/>
          </p:nvPr>
        </p:nvSpPr>
        <p:spPr>
          <a:xfrm>
            <a:off x="448966" y="1199626"/>
            <a:ext cx="8246070" cy="5079861"/>
          </a:xfrm>
        </p:spPr>
        <p:txBody>
          <a:bodyPr>
            <a:normAutofit/>
          </a:bodyPr>
          <a:lstStyle/>
          <a:p>
            <a:r>
              <a:rPr lang="en-GB" b="0" dirty="0">
                <a:solidFill>
                  <a:schemeClr val="tx1"/>
                </a:solidFill>
                <a:latin typeface="Arial" panose="020B0604020202020204" pitchFamily="34" charset="0"/>
                <a:cs typeface="Arial" panose="020B0604020202020204" pitchFamily="34" charset="0"/>
              </a:rPr>
              <a:t>The FASB and IASB have worked to converge their accounting regimes into a single, high quality set of accounting standards</a:t>
            </a:r>
            <a:br>
              <a:rPr lang="en-GB" b="0" dirty="0">
                <a:solidFill>
                  <a:schemeClr val="tx1"/>
                </a:solidFill>
                <a:latin typeface="Arial" panose="020B0604020202020204" pitchFamily="34" charset="0"/>
                <a:cs typeface="Arial" panose="020B0604020202020204" pitchFamily="34" charset="0"/>
              </a:rPr>
            </a:br>
            <a:endParaRPr lang="en-GB" b="0" dirty="0">
              <a:solidFill>
                <a:schemeClr val="tx1"/>
              </a:solidFill>
              <a:latin typeface="Arial" panose="020B0604020202020204" pitchFamily="34" charset="0"/>
              <a:cs typeface="Arial" panose="020B0604020202020204" pitchFamily="34" charset="0"/>
            </a:endParaRPr>
          </a:p>
          <a:p>
            <a:r>
              <a:rPr lang="en-GB" b="0" dirty="0">
                <a:solidFill>
                  <a:schemeClr val="tx1"/>
                </a:solidFill>
                <a:latin typeface="Arial" panose="020B0604020202020204" pitchFamily="34" charset="0"/>
                <a:cs typeface="Arial" panose="020B0604020202020204" pitchFamily="34" charset="0"/>
              </a:rPr>
              <a:t>But what are the benefits to standardisation?</a:t>
            </a:r>
          </a:p>
          <a:p>
            <a:pPr marL="914400" lvl="1" indent="-514350">
              <a:buFont typeface="+mj-lt"/>
              <a:buAutoNum type="arabicPeriod"/>
            </a:pPr>
            <a:r>
              <a:rPr lang="en-GB" b="0" dirty="0">
                <a:solidFill>
                  <a:schemeClr val="tx1"/>
                </a:solidFill>
                <a:latin typeface="Arial" panose="020B0604020202020204" pitchFamily="34" charset="0"/>
                <a:cs typeface="Arial" panose="020B0604020202020204" pitchFamily="34" charset="0"/>
              </a:rPr>
              <a:t>It aids international investment</a:t>
            </a:r>
          </a:p>
          <a:p>
            <a:pPr marL="914400" lvl="1" indent="-514350">
              <a:buFont typeface="+mj-lt"/>
              <a:buAutoNum type="arabicPeriod"/>
            </a:pPr>
            <a:r>
              <a:rPr lang="en-GB" b="0" dirty="0">
                <a:solidFill>
                  <a:schemeClr val="tx1"/>
                </a:solidFill>
                <a:latin typeface="Arial" panose="020B0604020202020204" pitchFamily="34" charset="0"/>
                <a:cs typeface="Arial" panose="020B0604020202020204" pitchFamily="34" charset="0"/>
              </a:rPr>
              <a:t>It helps multinational companies cross-list in multiple countries</a:t>
            </a:r>
          </a:p>
          <a:p>
            <a:pPr marL="914400" lvl="1" indent="-514350">
              <a:buFont typeface="+mj-lt"/>
              <a:buAutoNum type="arabicPeriod"/>
            </a:pPr>
            <a:r>
              <a:rPr lang="en-GB" b="0" dirty="0">
                <a:solidFill>
                  <a:schemeClr val="tx1"/>
                </a:solidFill>
                <a:latin typeface="Arial" panose="020B0604020202020204" pitchFamily="34" charset="0"/>
                <a:cs typeface="Arial" panose="020B0604020202020204" pitchFamily="34" charset="0"/>
              </a:rPr>
              <a:t>It helps professional accountants and auditors to become internationally mobile</a:t>
            </a:r>
          </a:p>
        </p:txBody>
      </p:sp>
    </p:spTree>
    <p:extLst>
      <p:ext uri="{BB962C8B-B14F-4D97-AF65-F5344CB8AC3E}">
        <p14:creationId xmlns:p14="http://schemas.microsoft.com/office/powerpoint/2010/main" val="333019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960637" cy="783771"/>
          </a:xfrm>
          <a:solidFill>
            <a:schemeClr val="bg1"/>
          </a:solidFill>
        </p:spPr>
        <p:txBody>
          <a:bodyPr>
            <a:normAutofit fontScale="90000"/>
          </a:bodyPr>
          <a:lstStyle/>
          <a:p>
            <a:r>
              <a:rPr lang="en-GB" sz="3200" dirty="0">
                <a:solidFill>
                  <a:schemeClr val="accent2"/>
                </a:solidFill>
                <a:latin typeface="Calibri" panose="020F0502020204030204" pitchFamily="34" charset="0"/>
                <a:cs typeface="Calibri" panose="020F0502020204030204" pitchFamily="34" charset="0"/>
              </a:rPr>
              <a:t>Brief history of standard setting bodies</a:t>
            </a:r>
          </a:p>
        </p:txBody>
      </p:sp>
      <p:pic>
        <p:nvPicPr>
          <p:cNvPr id="7" name="Picture 6">
            <a:extLst>
              <a:ext uri="{FF2B5EF4-FFF2-40B4-BE49-F238E27FC236}">
                <a16:creationId xmlns:a16="http://schemas.microsoft.com/office/drawing/2014/main" id="{C923E194-88FA-4FEE-AE28-DD61B976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97" y="2343150"/>
            <a:ext cx="5548807" cy="2921794"/>
          </a:xfrm>
          <a:prstGeom prst="rect">
            <a:avLst/>
          </a:prstGeom>
        </p:spPr>
      </p:pic>
    </p:spTree>
    <p:extLst>
      <p:ext uri="{BB962C8B-B14F-4D97-AF65-F5344CB8AC3E}">
        <p14:creationId xmlns:p14="http://schemas.microsoft.com/office/powerpoint/2010/main" val="627189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571" y="1300065"/>
            <a:ext cx="8246070" cy="4479339"/>
          </a:xfrm>
        </p:spPr>
        <p:txBody>
          <a:bodyPr>
            <a:normAutofit/>
          </a:bodyPr>
          <a:lstStyle/>
          <a:p>
            <a:pPr marL="0" indent="0" algn="ctr">
              <a:buNone/>
            </a:pPr>
            <a:endParaRPr lang="en-GB" sz="3200" dirty="0">
              <a:latin typeface="Calibri" panose="020F0502020204030204" pitchFamily="34" charset="0"/>
              <a:cs typeface="Calibri" panose="020F0502020204030204" pitchFamily="34" charset="0"/>
            </a:endParaRPr>
          </a:p>
          <a:p>
            <a:pPr marL="0" indent="0" algn="ctr">
              <a:buNone/>
            </a:pPr>
            <a:endParaRPr lang="en-GB" sz="3200" dirty="0">
              <a:latin typeface="Calibri" panose="020F0502020204030204" pitchFamily="34" charset="0"/>
              <a:cs typeface="Calibri" panose="020F0502020204030204" pitchFamily="34" charset="0"/>
            </a:endParaRPr>
          </a:p>
          <a:p>
            <a:pPr marL="0" indent="0" algn="ctr">
              <a:buNone/>
            </a:pPr>
            <a:endParaRPr lang="en-GB" sz="3200" dirty="0">
              <a:latin typeface="Calibri" panose="020F0502020204030204" pitchFamily="34" charset="0"/>
              <a:cs typeface="Calibri" panose="020F0502020204030204" pitchFamily="34" charset="0"/>
            </a:endParaRPr>
          </a:p>
          <a:p>
            <a:pPr marL="0" indent="0" algn="ctr">
              <a:buNone/>
            </a:pPr>
            <a:r>
              <a:rPr lang="en-GB" sz="4800" dirty="0">
                <a:solidFill>
                  <a:schemeClr val="accent2"/>
                </a:solidFill>
                <a:latin typeface="Calibri" panose="020F0502020204030204" pitchFamily="34" charset="0"/>
                <a:cs typeface="Calibri" panose="020F0502020204030204" pitchFamily="34" charset="0"/>
              </a:rPr>
              <a:t>The United States</a:t>
            </a:r>
          </a:p>
        </p:txBody>
      </p:sp>
      <p:pic>
        <p:nvPicPr>
          <p:cNvPr id="4" name="Picture 3">
            <a:extLst>
              <a:ext uri="{FF2B5EF4-FFF2-40B4-BE49-F238E27FC236}">
                <a16:creationId xmlns:a16="http://schemas.microsoft.com/office/drawing/2014/main" id="{45868275-CE12-487F-BC65-02864E6B2F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275" y="4150230"/>
            <a:ext cx="3760203" cy="1979982"/>
          </a:xfrm>
          <a:prstGeom prst="rect">
            <a:avLst/>
          </a:prstGeom>
        </p:spPr>
      </p:pic>
    </p:spTree>
    <p:extLst>
      <p:ext uri="{BB962C8B-B14F-4D97-AF65-F5344CB8AC3E}">
        <p14:creationId xmlns:p14="http://schemas.microsoft.com/office/powerpoint/2010/main" val="117612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664"/>
            <a:ext cx="6857846" cy="719068"/>
          </a:xfrm>
          <a:solidFill>
            <a:schemeClr val="bg1"/>
          </a:solidFill>
        </p:spPr>
        <p:txBody>
          <a:bodyPr>
            <a:noAutofit/>
          </a:body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States</a:t>
            </a:r>
          </a:p>
        </p:txBody>
      </p:sp>
      <p:sp>
        <p:nvSpPr>
          <p:cNvPr id="3" name="Content Placeholder 2"/>
          <p:cNvSpPr>
            <a:spLocks noGrp="1"/>
          </p:cNvSpPr>
          <p:nvPr>
            <p:ph idx="1"/>
          </p:nvPr>
        </p:nvSpPr>
        <p:spPr>
          <a:xfrm>
            <a:off x="448966" y="1350628"/>
            <a:ext cx="8246070" cy="4928859"/>
          </a:xfrm>
        </p:spPr>
        <p:txBody>
          <a:bodyPr>
            <a:normAutofit fontScale="70000" lnSpcReduction="20000"/>
          </a:bodyPr>
          <a:lstStyle/>
          <a:p>
            <a:pPr>
              <a:lnSpc>
                <a:spcPct val="120000"/>
              </a:lnSpc>
            </a:pPr>
            <a:r>
              <a:rPr lang="en-GB" b="0" dirty="0">
                <a:solidFill>
                  <a:schemeClr val="tx1"/>
                </a:solidFill>
                <a:latin typeface="Arial" panose="020B0604020202020204" pitchFamily="34" charset="0"/>
                <a:cs typeface="Arial" panose="020B0604020202020204" pitchFamily="34" charset="0"/>
              </a:rPr>
              <a:t>The US was the first country to take significant steps towards codification and mandatory application of accounting rules (regulation)</a:t>
            </a:r>
          </a:p>
          <a:p>
            <a:pPr>
              <a:lnSpc>
                <a:spcPct val="120000"/>
              </a:lnSpc>
            </a:pP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In the 1920s, researchers empirically examined accounting methods and doctrines being applied by accountants</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They described conventions/doctrines such as conservatism, materiality, consistency, the entity assumption and matching principle</a:t>
            </a:r>
          </a:p>
          <a:p>
            <a:pPr lvl="1">
              <a:lnSpc>
                <a:spcPct val="120000"/>
              </a:lnSpc>
            </a:pP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This work was important in 1929 when the US stock market crashed</a:t>
            </a:r>
          </a:p>
        </p:txBody>
      </p:sp>
    </p:spTree>
    <p:extLst>
      <p:ext uri="{BB962C8B-B14F-4D97-AF65-F5344CB8AC3E}">
        <p14:creationId xmlns:p14="http://schemas.microsoft.com/office/powerpoint/2010/main" val="2610801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5402"/>
            <a:ext cx="8246070" cy="5014137"/>
          </a:xfrm>
        </p:spPr>
        <p:txBody>
          <a:bodyPr>
            <a:noAutofit/>
          </a:bodyPr>
          <a:lstStyle/>
          <a:p>
            <a:r>
              <a:rPr lang="en-GB" sz="1900" b="0" dirty="0">
                <a:solidFill>
                  <a:schemeClr val="tx1"/>
                </a:solidFill>
                <a:latin typeface="Arial" panose="020B0604020202020204" pitchFamily="34" charset="0"/>
                <a:cs typeface="Arial" panose="020B0604020202020204" pitchFamily="34" charset="0"/>
              </a:rPr>
              <a:t>The stock market crash of 1929 was the impetus for accounting regulation</a:t>
            </a:r>
          </a:p>
          <a:p>
            <a:pPr marL="342900" lvl="1"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NYSE requested accounting profession to compile list of broadly used accounting principles</a:t>
            </a:r>
            <a:br>
              <a:rPr lang="en-GB" sz="1900" b="0" dirty="0">
                <a:solidFill>
                  <a:schemeClr val="accent2"/>
                </a:solidFill>
                <a:latin typeface="Arial" panose="020B0604020202020204" pitchFamily="34" charset="0"/>
                <a:cs typeface="Arial" panose="020B0604020202020204" pitchFamily="34" charset="0"/>
              </a:rPr>
            </a:br>
            <a:endParaRPr lang="en-GB" sz="1900" b="0" dirty="0">
              <a:solidFill>
                <a:schemeClr val="tx1"/>
              </a:solidFill>
              <a:latin typeface="Arial" panose="020B0604020202020204" pitchFamily="34" charset="0"/>
              <a:cs typeface="Arial" panose="020B0604020202020204" pitchFamily="34" charset="0"/>
            </a:endParaRPr>
          </a:p>
          <a:p>
            <a:pPr lvl="1"/>
            <a:r>
              <a:rPr lang="en-GB" sz="1900" b="0" dirty="0">
                <a:solidFill>
                  <a:schemeClr val="tx1"/>
                </a:solidFill>
                <a:latin typeface="Arial" panose="020B0604020202020204" pitchFamily="34" charset="0"/>
                <a:cs typeface="Arial" panose="020B0604020202020204" pitchFamily="34" charset="0"/>
              </a:rPr>
              <a:t>Securities legislation passed in 1933 and 1934</a:t>
            </a:r>
          </a:p>
          <a:p>
            <a:pPr marL="342900" lvl="2"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Led to creation of US Securities and Exchange Commission (SEC)</a:t>
            </a:r>
          </a:p>
          <a:p>
            <a:pPr marL="342900" lvl="2"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Securities Exchange Act, 1934, requires disclosure of stipulated information by companies seeking to trade their securities</a:t>
            </a:r>
          </a:p>
          <a:p>
            <a:pPr marL="342900" lvl="2"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The SEC is provided the authority to develop accounting regulation</a:t>
            </a:r>
          </a:p>
          <a:p>
            <a:pPr marL="342900" lvl="2"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The SEC delegates this authority to the accounting profession</a:t>
            </a:r>
          </a:p>
          <a:p>
            <a:pPr marL="342900" lvl="2" indent="-342900">
              <a:buFont typeface="Arial" panose="020B0604020202020204" pitchFamily="34" charset="0"/>
              <a:buChar char="•"/>
            </a:pPr>
            <a:r>
              <a:rPr lang="en-GB" sz="1900" b="0" dirty="0">
                <a:solidFill>
                  <a:schemeClr val="accent2"/>
                </a:solidFill>
                <a:latin typeface="Arial" panose="020B0604020202020204" pitchFamily="34" charset="0"/>
                <a:cs typeface="Arial" panose="020B0604020202020204" pitchFamily="34" charset="0"/>
              </a:rPr>
              <a:t>Accounting profession publishes: </a:t>
            </a:r>
            <a:r>
              <a:rPr lang="en-GB" sz="1900" b="0" i="1" dirty="0">
                <a:solidFill>
                  <a:schemeClr val="accent2"/>
                </a:solidFill>
                <a:latin typeface="Arial" panose="020B0604020202020204" pitchFamily="34" charset="0"/>
                <a:cs typeface="Arial" panose="020B0604020202020204" pitchFamily="34" charset="0"/>
              </a:rPr>
              <a:t>A Statement of Accounting Principles</a:t>
            </a:r>
          </a:p>
        </p:txBody>
      </p:sp>
      <p:sp>
        <p:nvSpPr>
          <p:cNvPr id="6" name="Title 1">
            <a:extLst>
              <a:ext uri="{FF2B5EF4-FFF2-40B4-BE49-F238E27FC236}">
                <a16:creationId xmlns:a16="http://schemas.microsoft.com/office/drawing/2014/main" id="{4641A36C-C6F3-49B6-A7FA-F04AE25DA155}"/>
              </a:ext>
            </a:extLst>
          </p:cNvPr>
          <p:cNvSpPr>
            <a:spLocks noGrp="1"/>
          </p:cNvSpPr>
          <p:nvPr>
            <p:ph type="title"/>
          </p:nvPr>
        </p:nvSpPr>
        <p:spPr>
          <a:xfrm>
            <a:off x="0" y="94664"/>
            <a:ext cx="6857846" cy="719068"/>
          </a:xfrm>
          <a:solidFill>
            <a:schemeClr val="bg1"/>
          </a:solidFill>
        </p:spPr>
        <p:txBody>
          <a:bodyPr>
            <a:noAutofit/>
          </a:body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States</a:t>
            </a:r>
          </a:p>
        </p:txBody>
      </p:sp>
    </p:spTree>
    <p:extLst>
      <p:ext uri="{BB962C8B-B14F-4D97-AF65-F5344CB8AC3E}">
        <p14:creationId xmlns:p14="http://schemas.microsoft.com/office/powerpoint/2010/main" val="1698478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998290"/>
            <a:ext cx="8246070" cy="5281197"/>
          </a:xfrm>
        </p:spPr>
        <p:txBody>
          <a:bodyPr>
            <a:normAutofit/>
          </a:bodyPr>
          <a:lstStyle/>
          <a:p>
            <a:r>
              <a:rPr lang="en-GB" sz="2000" b="0" i="1" u="sng" dirty="0">
                <a:solidFill>
                  <a:schemeClr val="tx1"/>
                </a:solidFill>
                <a:latin typeface="Arial" panose="020B0604020202020204" pitchFamily="34" charset="0"/>
                <a:cs typeface="Arial" panose="020B0604020202020204" pitchFamily="34" charset="0"/>
              </a:rPr>
              <a:t>From Wild West to mandatory regulation:</a:t>
            </a:r>
          </a:p>
          <a:p>
            <a:pPr lvl="1"/>
            <a:r>
              <a:rPr lang="en-GB" sz="2000" b="0" dirty="0">
                <a:solidFill>
                  <a:schemeClr val="tx1"/>
                </a:solidFill>
                <a:latin typeface="Arial" panose="020B0604020202020204" pitchFamily="34" charset="0"/>
                <a:cs typeface="Arial" panose="020B0604020202020204" pitchFamily="34" charset="0"/>
              </a:rPr>
              <a:t>Finally, in 1973, the SEC delegates the task of developing accounting standards to the Financial Accounting Standards Board (FASB)</a:t>
            </a:r>
          </a:p>
          <a:p>
            <a:pPr marL="457200" lvl="2" indent="-457200">
              <a:buFont typeface="Arial" panose="020B0604020202020204" pitchFamily="34" charset="0"/>
              <a:buChar char="•"/>
            </a:pPr>
            <a:r>
              <a:rPr lang="en-GB" b="0" dirty="0">
                <a:solidFill>
                  <a:schemeClr val="tx1"/>
                </a:solidFill>
                <a:latin typeface="Arial" panose="020B0604020202020204" pitchFamily="34" charset="0"/>
                <a:cs typeface="Arial" panose="020B0604020202020204" pitchFamily="34" charset="0"/>
              </a:rPr>
              <a:t>The FASB established as a private body acting in the public interest</a:t>
            </a:r>
          </a:p>
          <a:p>
            <a:pPr marL="457200" lvl="2" indent="-457200">
              <a:buFont typeface="Arial" panose="020B0604020202020204" pitchFamily="34" charset="0"/>
              <a:buChar char="•"/>
            </a:pPr>
            <a:r>
              <a:rPr lang="en-GB" b="0" dirty="0">
                <a:solidFill>
                  <a:schemeClr val="tx1"/>
                </a:solidFill>
                <a:latin typeface="Arial" panose="020B0604020202020204" pitchFamily="34" charset="0"/>
                <a:cs typeface="Arial" panose="020B0604020202020204" pitchFamily="34" charset="0"/>
              </a:rPr>
              <a:t>But not entirely independent: SEC can over-rule the decisions of the FASB</a:t>
            </a:r>
          </a:p>
          <a:p>
            <a:pPr lvl="2"/>
            <a:endParaRPr lang="en-GB"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1B27E44F-6AB6-418B-A972-CD455C36773B}"/>
              </a:ext>
            </a:extLst>
          </p:cNvPr>
          <p:cNvSpPr>
            <a:spLocks noGrp="1"/>
          </p:cNvSpPr>
          <p:nvPr>
            <p:ph type="title"/>
          </p:nvPr>
        </p:nvSpPr>
        <p:spPr>
          <a:xfrm>
            <a:off x="0" y="94664"/>
            <a:ext cx="6857846" cy="719068"/>
          </a:xfrm>
          <a:solidFill>
            <a:schemeClr val="bg1"/>
          </a:solidFill>
        </p:spPr>
        <p:txBody>
          <a:bodyPr>
            <a:noAutofit/>
          </a:body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States</a:t>
            </a:r>
          </a:p>
        </p:txBody>
      </p:sp>
    </p:spTree>
    <p:extLst>
      <p:ext uri="{BB962C8B-B14F-4D97-AF65-F5344CB8AC3E}">
        <p14:creationId xmlns:p14="http://schemas.microsoft.com/office/powerpoint/2010/main" val="3388472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46070" cy="4479339"/>
          </a:xfrm>
        </p:spPr>
        <p:txBody>
          <a:bodyPr>
            <a:normAutofit/>
          </a:bodyPr>
          <a:lstStyle/>
          <a:p>
            <a:pPr marL="0" indent="0" algn="ctr">
              <a:buNone/>
            </a:pPr>
            <a:endParaRPr lang="en-GB" sz="3200" dirty="0">
              <a:latin typeface="Calibri" panose="020F0502020204030204" pitchFamily="34" charset="0"/>
              <a:cs typeface="Calibri" panose="020F0502020204030204" pitchFamily="34" charset="0"/>
            </a:endParaRPr>
          </a:p>
          <a:p>
            <a:pPr marL="0" indent="0" algn="ctr">
              <a:buNone/>
            </a:pPr>
            <a:endParaRPr lang="en-GB" sz="3200" dirty="0">
              <a:solidFill>
                <a:schemeClr val="accent2"/>
              </a:solidFill>
              <a:latin typeface="Calibri" panose="020F0502020204030204" pitchFamily="34" charset="0"/>
              <a:cs typeface="Calibri" panose="020F0502020204030204" pitchFamily="34" charset="0"/>
            </a:endParaRPr>
          </a:p>
          <a:p>
            <a:pPr marL="0" indent="0" algn="ctr">
              <a:buNone/>
            </a:pPr>
            <a:r>
              <a:rPr lang="en-GB" sz="4800" dirty="0">
                <a:solidFill>
                  <a:schemeClr val="accent2"/>
                </a:solidFill>
                <a:latin typeface="Calibri" panose="020F0502020204030204" pitchFamily="34" charset="0"/>
                <a:cs typeface="Calibri" panose="020F0502020204030204" pitchFamily="34" charset="0"/>
              </a:rPr>
              <a:t>The United Kingdom</a:t>
            </a:r>
          </a:p>
          <a:p>
            <a:pPr marL="0" indent="0" algn="ctr">
              <a:buNone/>
            </a:pPr>
            <a:r>
              <a:rPr lang="en-GB" sz="4800" dirty="0">
                <a:solidFill>
                  <a:schemeClr val="accent2"/>
                </a:solidFill>
                <a:latin typeface="Calibri" panose="020F0502020204030204" pitchFamily="34" charset="0"/>
                <a:cs typeface="Calibri" panose="020F0502020204030204" pitchFamily="34" charset="0"/>
              </a:rPr>
              <a:t>(and internationally)</a:t>
            </a:r>
          </a:p>
        </p:txBody>
      </p:sp>
      <p:pic>
        <p:nvPicPr>
          <p:cNvPr id="4" name="Picture 3">
            <a:extLst>
              <a:ext uri="{FF2B5EF4-FFF2-40B4-BE49-F238E27FC236}">
                <a16:creationId xmlns:a16="http://schemas.microsoft.com/office/drawing/2014/main" id="{3A4D7C42-8693-4D49-A753-4B19FEA56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5402" y="4381130"/>
            <a:ext cx="3209668" cy="1905740"/>
          </a:xfrm>
          <a:prstGeom prst="rect">
            <a:avLst/>
          </a:prstGeom>
        </p:spPr>
      </p:pic>
    </p:spTree>
    <p:extLst>
      <p:ext uri="{BB962C8B-B14F-4D97-AF65-F5344CB8AC3E}">
        <p14:creationId xmlns:p14="http://schemas.microsoft.com/office/powerpoint/2010/main" val="351166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0" y="270391"/>
            <a:ext cx="7200001" cy="540000"/>
          </a:xfrm>
        </p:spPr>
        <p:txBody>
          <a:bodyPr/>
          <a:lstStyle/>
          <a:p>
            <a:r>
              <a:rPr lang="fr-FR" sz="3200" dirty="0">
                <a:solidFill>
                  <a:schemeClr val="accent2"/>
                </a:solidFill>
              </a:rPr>
              <a:t>Learning plan</a:t>
            </a: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234655"/>
            <a:ext cx="9144000" cy="5048699"/>
          </a:xfrm>
        </p:spPr>
        <p:txBody>
          <a:bodyPr/>
          <a:lstStyle/>
          <a:p>
            <a:r>
              <a:rPr lang="en-GB" sz="2800" b="0" dirty="0">
                <a:solidFill>
                  <a:schemeClr val="tx1"/>
                </a:solidFill>
              </a:rPr>
              <a:t>Session 1 – Introduction &amp; context</a:t>
            </a:r>
          </a:p>
          <a:p>
            <a:endParaRPr lang="en-GB" sz="2800" b="0" dirty="0">
              <a:solidFill>
                <a:schemeClr val="tx1"/>
              </a:solidFill>
            </a:endParaRPr>
          </a:p>
          <a:p>
            <a:r>
              <a:rPr lang="en-GB" sz="2800" b="0" dirty="0">
                <a:solidFill>
                  <a:schemeClr val="tx1"/>
                </a:solidFill>
              </a:rPr>
              <a:t>Session 2 – Balance sheet</a:t>
            </a:r>
          </a:p>
          <a:p>
            <a:endParaRPr lang="en-GB" sz="2800" b="0" dirty="0">
              <a:solidFill>
                <a:schemeClr val="tx1"/>
              </a:solidFill>
            </a:endParaRPr>
          </a:p>
          <a:p>
            <a:r>
              <a:rPr lang="en-GB" sz="2800" b="0" dirty="0">
                <a:solidFill>
                  <a:schemeClr val="tx1"/>
                </a:solidFill>
              </a:rPr>
              <a:t>Session 3 – Income statement</a:t>
            </a:r>
          </a:p>
          <a:p>
            <a:endParaRPr lang="en-GB" sz="2800" b="0" dirty="0">
              <a:solidFill>
                <a:schemeClr val="tx1"/>
              </a:solidFill>
            </a:endParaRPr>
          </a:p>
          <a:p>
            <a:r>
              <a:rPr lang="en-GB" sz="2800" b="0" dirty="0">
                <a:solidFill>
                  <a:schemeClr val="tx1"/>
                </a:solidFill>
              </a:rPr>
              <a:t>Session 4 – Cash flow statement</a:t>
            </a:r>
          </a:p>
          <a:p>
            <a:endParaRPr lang="en-GB" sz="2800" b="0" dirty="0">
              <a:solidFill>
                <a:schemeClr val="tx1"/>
              </a:solidFill>
            </a:endParaRPr>
          </a:p>
          <a:p>
            <a:r>
              <a:rPr lang="en-GB" sz="2800" b="0" dirty="0">
                <a:solidFill>
                  <a:schemeClr val="tx1"/>
                </a:solidFill>
              </a:rPr>
              <a:t>Session 5 – Notes to the financial statements</a:t>
            </a:r>
            <a:endParaRPr lang="fr-FR" sz="2800" b="0" dirty="0">
              <a:solidFill>
                <a:schemeClr val="tx1"/>
              </a:solidFill>
            </a:endParaRPr>
          </a:p>
        </p:txBody>
      </p:sp>
    </p:spTree>
    <p:extLst>
      <p:ext uri="{BB962C8B-B14F-4D97-AF65-F5344CB8AC3E}">
        <p14:creationId xmlns:p14="http://schemas.microsoft.com/office/powerpoint/2010/main" val="432939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1107348"/>
            <a:ext cx="8246070" cy="5172140"/>
          </a:xfrm>
        </p:spPr>
        <p:txBody>
          <a:bodyPr>
            <a:normAutofit fontScale="77500" lnSpcReduction="20000"/>
          </a:bodyPr>
          <a:lstStyle/>
          <a:p>
            <a:pPr>
              <a:lnSpc>
                <a:spcPct val="120000"/>
              </a:lnSpc>
            </a:pPr>
            <a:r>
              <a:rPr lang="en-GB" b="0" dirty="0">
                <a:solidFill>
                  <a:schemeClr val="tx1"/>
                </a:solidFill>
                <a:latin typeface="Arial" panose="020B0604020202020204" pitchFamily="34" charset="0"/>
                <a:cs typeface="Arial" panose="020B0604020202020204" pitchFamily="34" charset="0"/>
              </a:rPr>
              <a:t>The United Kingdom comparatively slow to introduce codified accounting regulation</a:t>
            </a:r>
            <a:br>
              <a:rPr lang="en-GB" b="0" dirty="0">
                <a:solidFill>
                  <a:schemeClr val="tx1"/>
                </a:solidFill>
                <a:latin typeface="Arial" panose="020B0604020202020204" pitchFamily="34" charset="0"/>
                <a:cs typeface="Arial" panose="020B0604020202020204" pitchFamily="34" charset="0"/>
              </a:rPr>
            </a:b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It was only in the 1970s that the Accounting Standards Steering Committee was established</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This body would later become the IASC and then the IASB</a:t>
            </a:r>
          </a:p>
          <a:p>
            <a:pPr lvl="1">
              <a:lnSpc>
                <a:spcPct val="120000"/>
              </a:lnSpc>
            </a:pP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Environment in 1960s and 1970s allowed for the creation of an international accountancy body:</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1960s increasing number of mergers and acquisitions of European companies by American companies</a:t>
            </a:r>
          </a:p>
          <a:p>
            <a:pPr marL="342900" lvl="1" indent="-3429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The UK committed to joining the European Economic Community in 1972</a:t>
            </a:r>
          </a:p>
        </p:txBody>
      </p:sp>
      <p:sp>
        <p:nvSpPr>
          <p:cNvPr id="6" name="Title 1">
            <a:extLst>
              <a:ext uri="{FF2B5EF4-FFF2-40B4-BE49-F238E27FC236}">
                <a16:creationId xmlns:a16="http://schemas.microsoft.com/office/drawing/2014/main" id="{1F184A6C-93BF-404F-8F3C-11307E0D4F26}"/>
              </a:ext>
            </a:extLst>
          </p:cNvPr>
          <p:cNvSpPr txBox="1">
            <a:spLocks/>
          </p:cNvSpPr>
          <p:nvPr/>
        </p:nvSpPr>
        <p:spPr>
          <a:xfrm>
            <a:off x="0" y="94664"/>
            <a:ext cx="6857846" cy="719068"/>
          </a:xfrm>
          <a:prstGeom prst="rect">
            <a:avLst/>
          </a:prstGeom>
          <a:solidFill>
            <a:schemeClr val="bg1"/>
          </a:solidFill>
          <a:effectLst/>
        </p:spPr>
        <p:txBody>
          <a:bodyPr vert="horz" lIns="540000" tIns="45720" rIns="180000" bIns="45720" rtlCol="0" anchor="ctr">
            <a:noAutofit/>
          </a:bodyPr>
          <a:lstStyle>
            <a:lvl1pPr algn="l" defTabSz="914400" rtl="0" eaLnBrk="1" fontAlgn="t" latinLnBrk="0" hangingPunct="1">
              <a:lnSpc>
                <a:spcPts val="3000"/>
              </a:lnSpc>
              <a:spcBef>
                <a:spcPct val="0"/>
              </a:spcBef>
              <a:spcAft>
                <a:spcPts val="1400"/>
              </a:spcAft>
              <a:buNone/>
              <a:defRPr sz="3600" b="1" i="0" kern="1200" baseline="0">
                <a:solidFill>
                  <a:srgbClr val="00B0F0"/>
                </a:solidFill>
                <a:effectLst/>
                <a:latin typeface="Century Gothic" panose="020B0502020202020204" pitchFamily="34" charset="0"/>
                <a:ea typeface="+mj-ea"/>
                <a:cs typeface="+mj-cs"/>
              </a:defRPr>
            </a:lvl1p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Kingdom</a:t>
            </a:r>
          </a:p>
        </p:txBody>
      </p:sp>
    </p:spTree>
    <p:extLst>
      <p:ext uri="{BB962C8B-B14F-4D97-AF65-F5344CB8AC3E}">
        <p14:creationId xmlns:p14="http://schemas.microsoft.com/office/powerpoint/2010/main" val="3555860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290" y="1073792"/>
            <a:ext cx="6708556" cy="5205696"/>
          </a:xfrm>
        </p:spPr>
        <p:txBody>
          <a:bodyPr>
            <a:normAutofit/>
          </a:bodyPr>
          <a:lstStyle/>
          <a:p>
            <a:r>
              <a:rPr lang="en-GB" b="0" dirty="0">
                <a:solidFill>
                  <a:schemeClr val="tx1"/>
                </a:solidFill>
                <a:latin typeface="Arial" panose="020B0604020202020204" pitchFamily="34" charset="0"/>
                <a:cs typeface="Arial" panose="020B0604020202020204" pitchFamily="34" charset="0"/>
              </a:rPr>
              <a:t>In the context of this environment:</a:t>
            </a:r>
          </a:p>
          <a:p>
            <a:pPr marL="342900" lvl="1" indent="-342900">
              <a:buFont typeface="Arial" panose="020B0604020202020204" pitchFamily="34" charset="0"/>
              <a:buChar char="•"/>
            </a:pPr>
            <a:r>
              <a:rPr lang="en-GB" b="0" dirty="0">
                <a:solidFill>
                  <a:schemeClr val="tx1"/>
                </a:solidFill>
                <a:latin typeface="Arial" panose="020B0604020202020204" pitchFamily="34" charset="0"/>
                <a:cs typeface="Arial" panose="020B0604020202020204" pitchFamily="34" charset="0"/>
              </a:rPr>
              <a:t>Henry Benson elected Chairman of ICAEW</a:t>
            </a:r>
          </a:p>
          <a:p>
            <a:pPr marL="342900" lvl="1" indent="-342900">
              <a:buFont typeface="Arial" panose="020B0604020202020204" pitchFamily="34" charset="0"/>
              <a:buChar char="•"/>
            </a:pPr>
            <a:r>
              <a:rPr lang="en-GB" b="0" dirty="0">
                <a:solidFill>
                  <a:schemeClr val="tx1"/>
                </a:solidFill>
                <a:latin typeface="Arial" panose="020B0604020202020204" pitchFamily="34" charset="0"/>
                <a:cs typeface="Arial" panose="020B0604020202020204" pitchFamily="34" charset="0"/>
              </a:rPr>
              <a:t>Benson would be a key figure in the creation of international accounting regulation</a:t>
            </a:r>
          </a:p>
          <a:p>
            <a:pPr marL="342900" lvl="1" indent="-342900">
              <a:buFont typeface="Arial" panose="020B0604020202020204" pitchFamily="34" charset="0"/>
              <a:buChar char="•"/>
            </a:pPr>
            <a:r>
              <a:rPr lang="en-GB" b="0" dirty="0">
                <a:solidFill>
                  <a:schemeClr val="tx1"/>
                </a:solidFill>
                <a:latin typeface="Arial" panose="020B0604020202020204" pitchFamily="34" charset="0"/>
                <a:cs typeface="Arial" panose="020B0604020202020204" pitchFamily="34" charset="0"/>
              </a:rPr>
              <a:t>Benson established closer relations with professional accountancy bodies in the United States and Canada to:</a:t>
            </a:r>
          </a:p>
          <a:p>
            <a:pPr marL="342900" lvl="2" indent="-342900">
              <a:buFont typeface="Courier New" panose="02070309020205020404" pitchFamily="49" charset="0"/>
              <a:buChar char="o"/>
            </a:pPr>
            <a:r>
              <a:rPr lang="en-GB" b="0" dirty="0">
                <a:solidFill>
                  <a:schemeClr val="accent2"/>
                </a:solidFill>
                <a:latin typeface="Arial" panose="020B0604020202020204" pitchFamily="34" charset="0"/>
                <a:cs typeface="Arial" panose="020B0604020202020204" pitchFamily="34" charset="0"/>
              </a:rPr>
              <a:t>Advance the interests of the profession as a whole</a:t>
            </a:r>
          </a:p>
          <a:p>
            <a:pPr marL="342900" lvl="2" indent="-342900">
              <a:buFont typeface="Courier New" panose="02070309020205020404" pitchFamily="49" charset="0"/>
              <a:buChar char="o"/>
            </a:pPr>
            <a:r>
              <a:rPr lang="en-GB" b="0" dirty="0">
                <a:solidFill>
                  <a:schemeClr val="accent2"/>
                </a:solidFill>
                <a:latin typeface="Arial" panose="020B0604020202020204" pitchFamily="34" charset="0"/>
                <a:cs typeface="Arial" panose="020B0604020202020204" pitchFamily="34" charset="0"/>
              </a:rPr>
              <a:t>Establish a common approach to accounting &amp; auditing problems</a:t>
            </a:r>
          </a:p>
          <a:p>
            <a:pPr lvl="2"/>
            <a:endParaRPr lang="en-GB" b="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E7CE9F8-79A2-436F-89BD-20A6E68FC191}"/>
              </a:ext>
            </a:extLst>
          </p:cNvPr>
          <p:cNvSpPr txBox="1">
            <a:spLocks/>
          </p:cNvSpPr>
          <p:nvPr/>
        </p:nvSpPr>
        <p:spPr>
          <a:xfrm>
            <a:off x="0" y="94664"/>
            <a:ext cx="6857846" cy="719068"/>
          </a:xfrm>
          <a:prstGeom prst="rect">
            <a:avLst/>
          </a:prstGeom>
          <a:solidFill>
            <a:schemeClr val="bg1"/>
          </a:solidFill>
          <a:effectLst/>
        </p:spPr>
        <p:txBody>
          <a:bodyPr vert="horz" lIns="540000" tIns="45720" rIns="180000" bIns="45720" rtlCol="0" anchor="ctr">
            <a:noAutofit/>
          </a:bodyPr>
          <a:lstStyle>
            <a:lvl1pPr algn="l" defTabSz="914400" rtl="0" eaLnBrk="1" fontAlgn="t" latinLnBrk="0" hangingPunct="1">
              <a:lnSpc>
                <a:spcPts val="3000"/>
              </a:lnSpc>
              <a:spcBef>
                <a:spcPct val="0"/>
              </a:spcBef>
              <a:spcAft>
                <a:spcPts val="1400"/>
              </a:spcAft>
              <a:buNone/>
              <a:defRPr sz="3600" b="1" i="0" kern="1200" baseline="0">
                <a:solidFill>
                  <a:srgbClr val="00B0F0"/>
                </a:solidFill>
                <a:effectLst/>
                <a:latin typeface="Century Gothic" panose="020B0502020202020204" pitchFamily="34" charset="0"/>
                <a:ea typeface="+mj-ea"/>
                <a:cs typeface="+mj-cs"/>
              </a:defRPr>
            </a:lvl1p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Kingdom</a:t>
            </a:r>
          </a:p>
        </p:txBody>
      </p:sp>
      <p:pic>
        <p:nvPicPr>
          <p:cNvPr id="4" name="Picture 3">
            <a:extLst>
              <a:ext uri="{FF2B5EF4-FFF2-40B4-BE49-F238E27FC236}">
                <a16:creationId xmlns:a16="http://schemas.microsoft.com/office/drawing/2014/main" id="{FE3E0F05-7E64-480A-858F-7FEEBB248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993" y="1916723"/>
            <a:ext cx="2286000" cy="3024554"/>
          </a:xfrm>
          <a:prstGeom prst="rect">
            <a:avLst/>
          </a:prstGeom>
        </p:spPr>
      </p:pic>
    </p:spTree>
    <p:extLst>
      <p:ext uri="{BB962C8B-B14F-4D97-AF65-F5344CB8AC3E}">
        <p14:creationId xmlns:p14="http://schemas.microsoft.com/office/powerpoint/2010/main" val="784862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1073792"/>
            <a:ext cx="8284487" cy="5205696"/>
          </a:xfrm>
        </p:spPr>
        <p:txBody>
          <a:bodyPr>
            <a:normAutofit/>
          </a:bodyPr>
          <a:lstStyle/>
          <a:p>
            <a:pPr lvl="2"/>
            <a:endParaRPr lang="en-GB" b="0" dirty="0">
              <a:solidFill>
                <a:schemeClr val="tx1"/>
              </a:solidFill>
              <a:latin typeface="Arial" panose="020B0604020202020204" pitchFamily="34" charset="0"/>
              <a:cs typeface="Arial" panose="020B0604020202020204" pitchFamily="34" charset="0"/>
            </a:endParaRPr>
          </a:p>
          <a:p>
            <a:r>
              <a:rPr lang="en-GB" sz="2000" b="0" dirty="0">
                <a:solidFill>
                  <a:schemeClr val="tx1"/>
                </a:solidFill>
                <a:latin typeface="Arial" panose="020B0604020202020204" pitchFamily="34" charset="0"/>
                <a:cs typeface="Arial" panose="020B0604020202020204" pitchFamily="34" charset="0"/>
              </a:rPr>
              <a:t>February 1967: the three bodies (UK, US and Canada) jointly formed the Accountants’ International Study Group</a:t>
            </a:r>
          </a:p>
          <a:p>
            <a:pPr marL="342900" lvl="1" indent="-342900">
              <a:buFont typeface="Arial" panose="020B0604020202020204" pitchFamily="34" charset="0"/>
              <a:buChar char="•"/>
            </a:pPr>
            <a:r>
              <a:rPr lang="en-GB" sz="2000" b="0" dirty="0">
                <a:solidFill>
                  <a:schemeClr val="tx1"/>
                </a:solidFill>
                <a:latin typeface="Arial" panose="020B0604020202020204" pitchFamily="34" charset="0"/>
                <a:cs typeface="Arial" panose="020B0604020202020204" pitchFamily="34" charset="0"/>
              </a:rPr>
              <a:t>Group publishes papers on accounting topics &amp; develops its own doctrinal framework</a:t>
            </a:r>
          </a:p>
          <a:p>
            <a:pPr marL="342900" lvl="1" indent="-342900">
              <a:buFont typeface="Arial" panose="020B0604020202020204" pitchFamily="34" charset="0"/>
              <a:buChar char="•"/>
            </a:pPr>
            <a:r>
              <a:rPr lang="en-GB" sz="2000" b="0" dirty="0">
                <a:solidFill>
                  <a:schemeClr val="tx1"/>
                </a:solidFill>
                <a:latin typeface="Arial" panose="020B0604020202020204" pitchFamily="34" charset="0"/>
                <a:cs typeface="Arial" panose="020B0604020202020204" pitchFamily="34" charset="0"/>
              </a:rPr>
              <a:t>Becomes the basis for the creation of the International Accounting Standards Committee (IASC) in 1973</a:t>
            </a:r>
          </a:p>
        </p:txBody>
      </p:sp>
      <p:sp>
        <p:nvSpPr>
          <p:cNvPr id="6" name="Title 1">
            <a:extLst>
              <a:ext uri="{FF2B5EF4-FFF2-40B4-BE49-F238E27FC236}">
                <a16:creationId xmlns:a16="http://schemas.microsoft.com/office/drawing/2014/main" id="{CE7CE9F8-79A2-436F-89BD-20A6E68FC191}"/>
              </a:ext>
            </a:extLst>
          </p:cNvPr>
          <p:cNvSpPr txBox="1">
            <a:spLocks/>
          </p:cNvSpPr>
          <p:nvPr/>
        </p:nvSpPr>
        <p:spPr>
          <a:xfrm>
            <a:off x="0" y="94664"/>
            <a:ext cx="6857846" cy="719068"/>
          </a:xfrm>
          <a:prstGeom prst="rect">
            <a:avLst/>
          </a:prstGeom>
          <a:solidFill>
            <a:schemeClr val="bg1"/>
          </a:solidFill>
          <a:effectLst/>
        </p:spPr>
        <p:txBody>
          <a:bodyPr vert="horz" lIns="540000" tIns="45720" rIns="180000" bIns="45720" rtlCol="0" anchor="ctr">
            <a:noAutofit/>
          </a:bodyPr>
          <a:lstStyle>
            <a:lvl1pPr algn="l" defTabSz="914400" rtl="0" eaLnBrk="1" fontAlgn="t" latinLnBrk="0" hangingPunct="1">
              <a:lnSpc>
                <a:spcPts val="3000"/>
              </a:lnSpc>
              <a:spcBef>
                <a:spcPct val="0"/>
              </a:spcBef>
              <a:spcAft>
                <a:spcPts val="1400"/>
              </a:spcAft>
              <a:buNone/>
              <a:defRPr sz="3600" b="1" i="0" kern="1200" baseline="0">
                <a:solidFill>
                  <a:srgbClr val="00B0F0"/>
                </a:solidFill>
                <a:effectLst/>
                <a:latin typeface="Century Gothic" panose="020B0502020202020204" pitchFamily="34" charset="0"/>
                <a:ea typeface="+mj-ea"/>
                <a:cs typeface="+mj-cs"/>
              </a:defRPr>
            </a:lvl1p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Kingdom</a:t>
            </a:r>
          </a:p>
        </p:txBody>
      </p:sp>
    </p:spTree>
    <p:extLst>
      <p:ext uri="{BB962C8B-B14F-4D97-AF65-F5344CB8AC3E}">
        <p14:creationId xmlns:p14="http://schemas.microsoft.com/office/powerpoint/2010/main" val="1615254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338" y="1098958"/>
            <a:ext cx="8523214" cy="5469622"/>
          </a:xfrm>
        </p:spPr>
        <p:txBody>
          <a:bodyPr>
            <a:normAutofit/>
          </a:bodyPr>
          <a:lstStyle/>
          <a:p>
            <a:r>
              <a:rPr lang="en-GB" sz="1600" b="0" dirty="0">
                <a:solidFill>
                  <a:schemeClr val="tx1"/>
                </a:solidFill>
                <a:latin typeface="Arial" panose="020B0604020202020204" pitchFamily="34" charset="0"/>
                <a:cs typeface="Arial" panose="020B0604020202020204" pitchFamily="34" charset="0"/>
              </a:rPr>
              <a:t>In 2001, the IASC restructures and becomes the International Accounting Standards Board (IASB)</a:t>
            </a:r>
          </a:p>
          <a:p>
            <a:pPr marL="285750" lvl="1" indent="-285750">
              <a:buFont typeface="Arial" panose="020B0604020202020204" pitchFamily="34" charset="0"/>
              <a:buChar char="•"/>
            </a:pPr>
            <a:r>
              <a:rPr lang="en-GB" sz="1600" b="0" dirty="0">
                <a:solidFill>
                  <a:schemeClr val="tx1"/>
                </a:solidFill>
                <a:latin typeface="Arial" panose="020B0604020202020204" pitchFamily="34" charset="0"/>
                <a:cs typeface="Arial" panose="020B0604020202020204" pitchFamily="34" charset="0"/>
              </a:rPr>
              <a:t>The new structure considered to make body more independent and rigorous</a:t>
            </a:r>
          </a:p>
          <a:p>
            <a:pPr marL="285750" lvl="1" indent="-285750">
              <a:buFont typeface="Arial" panose="020B0604020202020204" pitchFamily="34" charset="0"/>
              <a:buChar char="•"/>
            </a:pPr>
            <a:r>
              <a:rPr lang="en-GB" sz="1600" b="0" dirty="0">
                <a:solidFill>
                  <a:schemeClr val="tx1"/>
                </a:solidFill>
                <a:latin typeface="Arial" panose="020B0604020202020204" pitchFamily="34" charset="0"/>
                <a:cs typeface="Arial" panose="020B0604020202020204" pitchFamily="34" charset="0"/>
              </a:rPr>
              <a:t>IASB adopts all of the existing IASs issued by the IASC</a:t>
            </a:r>
          </a:p>
          <a:p>
            <a:pPr marL="285750" lvl="3" indent="-285750">
              <a:buFont typeface="Courier New" panose="02070309020205020404" pitchFamily="49" charset="0"/>
              <a:buChar char="o"/>
            </a:pPr>
            <a:r>
              <a:rPr lang="en-GB" sz="1400" b="0" dirty="0">
                <a:solidFill>
                  <a:schemeClr val="accent2"/>
                </a:solidFill>
                <a:latin typeface="Arial" panose="020B0604020202020204" pitchFamily="34" charset="0"/>
                <a:cs typeface="Arial" panose="020B0604020202020204" pitchFamily="34" charset="0"/>
              </a:rPr>
              <a:t>In the future, it will publish new regulations in the form of International Financial Reporting Standards (IFRS)</a:t>
            </a:r>
          </a:p>
          <a:p>
            <a:pPr lvl="2"/>
            <a:endParaRPr lang="en-GB" sz="1600" b="0" dirty="0">
              <a:solidFill>
                <a:schemeClr val="tx1"/>
              </a:solidFill>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GB" sz="1600" b="0" dirty="0">
                <a:solidFill>
                  <a:schemeClr val="tx1"/>
                </a:solidFill>
                <a:latin typeface="Arial" panose="020B0604020202020204" pitchFamily="34" charset="0"/>
                <a:cs typeface="Arial" panose="020B0604020202020204" pitchFamily="34" charset="0"/>
              </a:rPr>
              <a:t>The policy of the IASB shifts from convergence to standardisation:</a:t>
            </a:r>
          </a:p>
          <a:p>
            <a:pPr marL="285750" lvl="2" indent="-285750">
              <a:buFont typeface="Courier New" panose="02070309020205020404" pitchFamily="49" charset="0"/>
              <a:buChar char="o"/>
            </a:pPr>
            <a:r>
              <a:rPr lang="en-GB" sz="1600" b="0" dirty="0">
                <a:solidFill>
                  <a:schemeClr val="accent2"/>
                </a:solidFill>
                <a:latin typeface="Arial" panose="020B0604020202020204" pitchFamily="34" charset="0"/>
                <a:cs typeface="Arial" panose="020B0604020202020204" pitchFamily="34" charset="0"/>
              </a:rPr>
              <a:t>The implementation of a single set of high quality, global standards.</a:t>
            </a:r>
          </a:p>
        </p:txBody>
      </p:sp>
      <p:sp>
        <p:nvSpPr>
          <p:cNvPr id="6" name="Title 1">
            <a:extLst>
              <a:ext uri="{FF2B5EF4-FFF2-40B4-BE49-F238E27FC236}">
                <a16:creationId xmlns:a16="http://schemas.microsoft.com/office/drawing/2014/main" id="{60B829F3-0D7F-4934-9520-688A1D8E12BF}"/>
              </a:ext>
            </a:extLst>
          </p:cNvPr>
          <p:cNvSpPr txBox="1">
            <a:spLocks/>
          </p:cNvSpPr>
          <p:nvPr/>
        </p:nvSpPr>
        <p:spPr>
          <a:xfrm>
            <a:off x="0" y="94664"/>
            <a:ext cx="6857846" cy="719068"/>
          </a:xfrm>
          <a:prstGeom prst="rect">
            <a:avLst/>
          </a:prstGeom>
          <a:solidFill>
            <a:schemeClr val="bg1"/>
          </a:solidFill>
          <a:effectLst/>
        </p:spPr>
        <p:txBody>
          <a:bodyPr vert="horz" lIns="540000" tIns="45720" rIns="180000" bIns="45720" rtlCol="0" anchor="ctr">
            <a:noAutofit/>
          </a:bodyPr>
          <a:lstStyle>
            <a:lvl1pPr algn="l" defTabSz="914400" rtl="0" eaLnBrk="1" fontAlgn="t" latinLnBrk="0" hangingPunct="1">
              <a:lnSpc>
                <a:spcPts val="3000"/>
              </a:lnSpc>
              <a:spcBef>
                <a:spcPct val="0"/>
              </a:spcBef>
              <a:spcAft>
                <a:spcPts val="1400"/>
              </a:spcAft>
              <a:buNone/>
              <a:defRPr sz="3600" b="1" i="0" kern="1200" baseline="0">
                <a:solidFill>
                  <a:srgbClr val="00B0F0"/>
                </a:solidFill>
                <a:effectLst/>
                <a:latin typeface="Century Gothic" panose="020B0502020202020204" pitchFamily="34" charset="0"/>
                <a:ea typeface="+mj-ea"/>
                <a:cs typeface="+mj-cs"/>
              </a:defRPr>
            </a:lvl1pPr>
          </a:lstStyle>
          <a:p>
            <a:r>
              <a:rPr lang="en-GB" sz="2000" dirty="0">
                <a:solidFill>
                  <a:schemeClr val="accent2"/>
                </a:solidFill>
                <a:latin typeface="Calibri" panose="020F0502020204030204" pitchFamily="34" charset="0"/>
                <a:cs typeface="Calibri" panose="020F0502020204030204" pitchFamily="34" charset="0"/>
              </a:rPr>
              <a:t>The histories of the world’s major standard setting bodies: The United Kingdom</a:t>
            </a:r>
          </a:p>
        </p:txBody>
      </p:sp>
    </p:spTree>
    <p:extLst>
      <p:ext uri="{BB962C8B-B14F-4D97-AF65-F5344CB8AC3E}">
        <p14:creationId xmlns:p14="http://schemas.microsoft.com/office/powerpoint/2010/main" val="115703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834"/>
            <a:ext cx="7113864" cy="637563"/>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The structure of the IASB</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4890" y="1272330"/>
            <a:ext cx="8382000" cy="5105400"/>
          </a:xfrm>
          <a:prstGeom prst="rect">
            <a:avLst/>
          </a:prstGeom>
        </p:spPr>
      </p:pic>
    </p:spTree>
    <p:extLst>
      <p:ext uri="{BB962C8B-B14F-4D97-AF65-F5344CB8AC3E}">
        <p14:creationId xmlns:p14="http://schemas.microsoft.com/office/powerpoint/2010/main" val="20660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0" y="176169"/>
            <a:ext cx="6815901" cy="536896"/>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The IASB</a:t>
            </a:r>
          </a:p>
        </p:txBody>
      </p:sp>
      <p:sp>
        <p:nvSpPr>
          <p:cNvPr id="3" name="Content Placeholder 2"/>
          <p:cNvSpPr>
            <a:spLocks noGrp="1"/>
          </p:cNvSpPr>
          <p:nvPr>
            <p:ph idx="1"/>
          </p:nvPr>
        </p:nvSpPr>
        <p:spPr>
          <a:xfrm>
            <a:off x="360727" y="1065402"/>
            <a:ext cx="8405768" cy="5214085"/>
          </a:xfrm>
        </p:spPr>
        <p:txBody>
          <a:bodyPr>
            <a:noAutofit/>
          </a:bodyPr>
          <a:lstStyle/>
          <a:p>
            <a:pPr lvl="1"/>
            <a:r>
              <a:rPr lang="en-GB" sz="1800" b="0" dirty="0">
                <a:solidFill>
                  <a:schemeClr val="tx1"/>
                </a:solidFill>
                <a:latin typeface="Arial" panose="020B0604020202020204" pitchFamily="34" charset="0"/>
                <a:cs typeface="Arial" panose="020B0604020202020204" pitchFamily="34" charset="0"/>
              </a:rPr>
              <a:t>Comprises of a maximum of 16 members.</a:t>
            </a:r>
          </a:p>
          <a:p>
            <a:pPr lvl="1"/>
            <a:r>
              <a:rPr lang="en-GB" sz="1800" b="0" dirty="0">
                <a:solidFill>
                  <a:schemeClr val="tx1"/>
                </a:solidFill>
                <a:latin typeface="Arial" panose="020B0604020202020204" pitchFamily="34" charset="0"/>
                <a:cs typeface="Arial" panose="020B0604020202020204" pitchFamily="34" charset="0"/>
              </a:rPr>
              <a:t>IASB members must comprise a group of people representing the best combination of technical skills and background experience of relevant international business and market conditions in order to contribute to the development of high quality, global accounting standards.</a:t>
            </a:r>
            <a:br>
              <a:rPr lang="en-GB" sz="1800" b="0" dirty="0">
                <a:solidFill>
                  <a:schemeClr val="tx1"/>
                </a:solidFill>
                <a:latin typeface="Arial" panose="020B0604020202020204" pitchFamily="34" charset="0"/>
                <a:cs typeface="Arial" panose="020B0604020202020204" pitchFamily="34" charset="0"/>
              </a:rPr>
            </a:br>
            <a:endParaRPr lang="en-GB" sz="1800" b="0" dirty="0">
              <a:solidFill>
                <a:schemeClr val="tx1"/>
              </a:solidFill>
              <a:latin typeface="Arial" panose="020B0604020202020204" pitchFamily="34" charset="0"/>
              <a:cs typeface="Arial" panose="020B0604020202020204" pitchFamily="34" charset="0"/>
            </a:endParaRPr>
          </a:p>
          <a:p>
            <a:pPr lvl="1"/>
            <a:r>
              <a:rPr lang="en-GB" sz="1800" b="0" dirty="0">
                <a:solidFill>
                  <a:schemeClr val="tx1"/>
                </a:solidFill>
                <a:latin typeface="Arial" panose="020B0604020202020204" pitchFamily="34" charset="0"/>
                <a:cs typeface="Arial" panose="020B0604020202020204" pitchFamily="34" charset="0"/>
              </a:rPr>
              <a:t>To approve an IFRS, 10 out of 16 IASB members must vote in favour of it.</a:t>
            </a:r>
            <a:br>
              <a:rPr lang="en-GB" sz="1800" b="0" dirty="0">
                <a:solidFill>
                  <a:schemeClr val="tx1"/>
                </a:solidFill>
                <a:latin typeface="Arial" panose="020B0604020202020204" pitchFamily="34" charset="0"/>
                <a:cs typeface="Arial" panose="020B0604020202020204" pitchFamily="34" charset="0"/>
              </a:rPr>
            </a:br>
            <a:endParaRPr lang="en-GB" sz="1800" b="0" dirty="0">
              <a:solidFill>
                <a:schemeClr val="tx1"/>
              </a:solidFill>
              <a:latin typeface="Arial" panose="020B0604020202020204" pitchFamily="34" charset="0"/>
              <a:cs typeface="Arial" panose="020B0604020202020204" pitchFamily="34" charset="0"/>
            </a:endParaRPr>
          </a:p>
          <a:p>
            <a:pPr lvl="1"/>
            <a:r>
              <a:rPr lang="en-GB" sz="1800" b="0" dirty="0">
                <a:solidFill>
                  <a:schemeClr val="tx1"/>
                </a:solidFill>
                <a:latin typeface="Arial" panose="020B0604020202020204" pitchFamily="34" charset="0"/>
                <a:cs typeface="Arial" panose="020B0604020202020204" pitchFamily="34" charset="0"/>
              </a:rPr>
              <a:t>The IASB has the authority to develop accounting standards but it does not have the power to enforce those standards as an independent body.</a:t>
            </a:r>
          </a:p>
          <a:p>
            <a:pPr marL="285750" lvl="3" indent="-285750">
              <a:buFont typeface="Courier New" panose="02070309020205020404" pitchFamily="49" charset="0"/>
              <a:buChar char="o"/>
            </a:pPr>
            <a:r>
              <a:rPr lang="en-GB" b="0" dirty="0">
                <a:solidFill>
                  <a:schemeClr val="accent2"/>
                </a:solidFill>
                <a:latin typeface="Arial" panose="020B0604020202020204" pitchFamily="34" charset="0"/>
                <a:cs typeface="Arial" panose="020B0604020202020204" pitchFamily="34" charset="0"/>
              </a:rPr>
              <a:t>This creates an issue: different countries that have adopted IFRS may enforce the requirements of IFRS in a less formal manner.</a:t>
            </a:r>
          </a:p>
          <a:p>
            <a:pPr marL="285750" lvl="3" indent="-285750">
              <a:buFont typeface="Courier New" panose="02070309020205020404" pitchFamily="49" charset="0"/>
              <a:buChar char="o"/>
            </a:pPr>
            <a:r>
              <a:rPr lang="en-GB" b="0" dirty="0">
                <a:solidFill>
                  <a:schemeClr val="accent2"/>
                </a:solidFill>
                <a:latin typeface="Arial" panose="020B0604020202020204" pitchFamily="34" charset="0"/>
                <a:cs typeface="Arial" panose="020B0604020202020204" pitchFamily="34" charset="0"/>
              </a:rPr>
              <a:t>Case Study 1.1.1</a:t>
            </a:r>
          </a:p>
        </p:txBody>
      </p:sp>
    </p:spTree>
    <p:extLst>
      <p:ext uri="{BB962C8B-B14F-4D97-AF65-F5344CB8AC3E}">
        <p14:creationId xmlns:p14="http://schemas.microsoft.com/office/powerpoint/2010/main" val="2869342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80308" cy="813732"/>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The structure of the IASB</a:t>
            </a:r>
          </a:p>
        </p:txBody>
      </p:sp>
      <p:sp>
        <p:nvSpPr>
          <p:cNvPr id="3" name="Content Placeholder 2"/>
          <p:cNvSpPr>
            <a:spLocks noGrp="1"/>
          </p:cNvSpPr>
          <p:nvPr>
            <p:ph idx="1"/>
          </p:nvPr>
        </p:nvSpPr>
        <p:spPr>
          <a:xfrm>
            <a:off x="448966" y="1098958"/>
            <a:ext cx="8246070" cy="5301842"/>
          </a:xfrm>
        </p:spPr>
        <p:txBody>
          <a:bodyPr>
            <a:normAutofit fontScale="40000" lnSpcReduction="20000"/>
          </a:bodyPr>
          <a:lstStyle/>
          <a:p>
            <a:pPr marL="0" indent="0">
              <a:lnSpc>
                <a:spcPct val="120000"/>
              </a:lnSpc>
              <a:buNone/>
            </a:pPr>
            <a:r>
              <a:rPr lang="en-GB" sz="2900" b="0" i="1" u="sng" dirty="0">
                <a:solidFill>
                  <a:schemeClr val="tx1"/>
                </a:solidFill>
                <a:latin typeface="Arial" panose="020B0604020202020204" pitchFamily="34" charset="0"/>
                <a:cs typeface="Arial" panose="020B0604020202020204" pitchFamily="34" charset="0"/>
              </a:rPr>
              <a:t>Case Study 1.1.1:</a:t>
            </a:r>
            <a:r>
              <a:rPr lang="en-GB" sz="2900" b="0" u="sng" dirty="0">
                <a:solidFill>
                  <a:schemeClr val="tx1"/>
                </a:solidFill>
                <a:latin typeface="Arial" panose="020B0604020202020204" pitchFamily="34" charset="0"/>
                <a:cs typeface="Arial" panose="020B0604020202020204" pitchFamily="34" charset="0"/>
              </a:rPr>
              <a:t>  Société Générale (France) </a:t>
            </a:r>
            <a:endParaRPr lang="en-GB" sz="2900" b="0" dirty="0">
              <a:solidFill>
                <a:schemeClr val="tx1"/>
              </a:solidFill>
              <a:latin typeface="Arial" panose="020B0604020202020204" pitchFamily="34" charset="0"/>
              <a:cs typeface="Arial" panose="020B0604020202020204" pitchFamily="34" charset="0"/>
            </a:endParaRPr>
          </a:p>
          <a:p>
            <a:pPr>
              <a:lnSpc>
                <a:spcPct val="120000"/>
              </a:lnSpc>
            </a:pPr>
            <a:r>
              <a:rPr lang="en-GB" sz="2900" b="0" dirty="0">
                <a:solidFill>
                  <a:schemeClr val="tx1"/>
                </a:solidFill>
                <a:latin typeface="Arial" panose="020B0604020202020204" pitchFamily="34" charset="0"/>
                <a:cs typeface="Arial" panose="020B0604020202020204" pitchFamily="34" charset="0"/>
              </a:rPr>
              <a:t>In January 2008, French bank, Société Générale, lost €6.4 billion as part of a fraud. </a:t>
            </a:r>
            <a:br>
              <a:rPr lang="en-GB" sz="2900" b="0" dirty="0">
                <a:solidFill>
                  <a:schemeClr val="tx1"/>
                </a:solidFill>
                <a:latin typeface="Arial" panose="020B0604020202020204" pitchFamily="34" charset="0"/>
                <a:cs typeface="Arial" panose="020B0604020202020204" pitchFamily="34" charset="0"/>
              </a:rPr>
            </a:br>
            <a:endParaRPr lang="en-GB" sz="2900" b="0" dirty="0">
              <a:solidFill>
                <a:schemeClr val="tx1"/>
              </a:solidFill>
              <a:latin typeface="Arial" panose="020B0604020202020204" pitchFamily="34" charset="0"/>
              <a:cs typeface="Arial" panose="020B0604020202020204" pitchFamily="34" charset="0"/>
            </a:endParaRPr>
          </a:p>
          <a:p>
            <a:pPr>
              <a:lnSpc>
                <a:spcPct val="120000"/>
              </a:lnSpc>
            </a:pPr>
            <a:r>
              <a:rPr lang="en-GB" sz="2900" b="0" dirty="0">
                <a:solidFill>
                  <a:schemeClr val="tx1"/>
                </a:solidFill>
                <a:latin typeface="Arial" panose="020B0604020202020204" pitchFamily="34" charset="0"/>
                <a:cs typeface="Arial" panose="020B0604020202020204" pitchFamily="34" charset="0"/>
              </a:rPr>
              <a:t>The bank decided to shift the loss, which occurred in 2008, to the 2007 financial statements and to offset it against a €1.5 billion profit earned by a trader who concealed bets in financial futures markets.</a:t>
            </a:r>
            <a:br>
              <a:rPr lang="en-GB" sz="2900" b="0" dirty="0">
                <a:solidFill>
                  <a:schemeClr val="tx1"/>
                </a:solidFill>
                <a:latin typeface="Arial" panose="020B0604020202020204" pitchFamily="34" charset="0"/>
                <a:cs typeface="Arial" panose="020B0604020202020204" pitchFamily="34" charset="0"/>
              </a:rPr>
            </a:br>
            <a:endParaRPr lang="en-GB" sz="2900" b="0" dirty="0">
              <a:solidFill>
                <a:schemeClr val="tx1"/>
              </a:solidFill>
              <a:latin typeface="Arial" panose="020B0604020202020204" pitchFamily="34" charset="0"/>
              <a:cs typeface="Arial" panose="020B0604020202020204" pitchFamily="34" charset="0"/>
            </a:endParaRPr>
          </a:p>
          <a:p>
            <a:pPr>
              <a:lnSpc>
                <a:spcPct val="120000"/>
              </a:lnSpc>
            </a:pPr>
            <a:r>
              <a:rPr lang="en-GB" sz="2900" b="0" dirty="0">
                <a:solidFill>
                  <a:schemeClr val="tx1"/>
                </a:solidFill>
                <a:latin typeface="Arial" panose="020B0604020202020204" pitchFamily="34" charset="0"/>
                <a:cs typeface="Arial" panose="020B0604020202020204" pitchFamily="34" charset="0"/>
              </a:rPr>
              <a:t>Société Générale justified its accounting practice by invoking the ‘true and fair’ provision of international accounting standards.</a:t>
            </a:r>
          </a:p>
          <a:p>
            <a:pPr marL="457200" lvl="1" indent="-457200">
              <a:lnSpc>
                <a:spcPct val="120000"/>
              </a:lnSpc>
              <a:buFont typeface="Arial" panose="020B0604020202020204" pitchFamily="34" charset="0"/>
              <a:buChar char="•"/>
            </a:pPr>
            <a:r>
              <a:rPr lang="en-GB" sz="2900" b="0" dirty="0">
                <a:solidFill>
                  <a:schemeClr val="accent2"/>
                </a:solidFill>
                <a:latin typeface="Arial" panose="020B0604020202020204" pitchFamily="34" charset="0"/>
                <a:cs typeface="Arial" panose="020B0604020202020204" pitchFamily="34" charset="0"/>
              </a:rPr>
              <a:t>‘The true and fair’ provision allows companies to depart from the accounting rules, in extremely rare circumstances, where management concludes that compliance with the rules would be so misleading that it would conflict with the objective of financial statements</a:t>
            </a:r>
            <a:r>
              <a:rPr lang="en-GB" sz="2900" dirty="0">
                <a:solidFill>
                  <a:schemeClr val="accent2"/>
                </a:solidFill>
                <a:latin typeface="Arial" panose="020B0604020202020204" pitchFamily="34" charset="0"/>
                <a:cs typeface="Arial" panose="020B0604020202020204" pitchFamily="34" charset="0"/>
              </a:rPr>
              <a:t>.</a:t>
            </a:r>
            <a:endParaRPr lang="en-GB" sz="2900" b="0" dirty="0">
              <a:solidFill>
                <a:schemeClr val="accent2"/>
              </a:solidFill>
              <a:latin typeface="Arial" panose="020B0604020202020204" pitchFamily="34" charset="0"/>
              <a:cs typeface="Arial" panose="020B0604020202020204" pitchFamily="34" charset="0"/>
            </a:endParaRPr>
          </a:p>
          <a:p>
            <a:r>
              <a:rPr lang="en-GB" sz="2900" b="0" dirty="0">
                <a:solidFill>
                  <a:schemeClr val="tx1"/>
                </a:solidFill>
                <a:latin typeface="Arial" panose="020B0604020202020204" pitchFamily="34" charset="0"/>
                <a:cs typeface="Arial" panose="020B0604020202020204" pitchFamily="34" charset="0"/>
              </a:rPr>
              <a:t>This highlights a number of issues with international accounting standards:</a:t>
            </a:r>
          </a:p>
          <a:p>
            <a:pPr marL="457200" lvl="1" indent="-457200">
              <a:buFont typeface="Arial" panose="020B0604020202020204" pitchFamily="34" charset="0"/>
              <a:buChar char="•"/>
            </a:pPr>
            <a:r>
              <a:rPr lang="en-GB" sz="2900" b="0" dirty="0">
                <a:solidFill>
                  <a:schemeClr val="accent2"/>
                </a:solidFill>
                <a:latin typeface="Arial" panose="020B0604020202020204" pitchFamily="34" charset="0"/>
                <a:cs typeface="Arial" panose="020B0604020202020204" pitchFamily="34" charset="0"/>
              </a:rPr>
              <a:t>The IASB is an independent body: it may write the accounting rules but it has no power to enforce them.</a:t>
            </a:r>
          </a:p>
          <a:p>
            <a:pPr marL="457200" lvl="1" indent="-457200">
              <a:buFont typeface="Arial" panose="020B0604020202020204" pitchFamily="34" charset="0"/>
              <a:buChar char="•"/>
            </a:pPr>
            <a:r>
              <a:rPr lang="en-GB" sz="2900" b="0" dirty="0">
                <a:solidFill>
                  <a:schemeClr val="accent2"/>
                </a:solidFill>
                <a:latin typeface="Arial" panose="020B0604020202020204" pitchFamily="34" charset="0"/>
                <a:cs typeface="Arial" panose="020B0604020202020204" pitchFamily="34" charset="0"/>
              </a:rPr>
              <a:t>Further, it raises the question: can international accounting standards be consistently applied in countries around the world?</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86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fr-FR" dirty="0" err="1"/>
              <a:t>Conceptual</a:t>
            </a:r>
            <a:r>
              <a:rPr lang="fr-FR" dirty="0"/>
              <a:t> Framework</a:t>
            </a:r>
          </a:p>
        </p:txBody>
      </p:sp>
    </p:spTree>
    <p:extLst>
      <p:ext uri="{BB962C8B-B14F-4D97-AF65-F5344CB8AC3E}">
        <p14:creationId xmlns:p14="http://schemas.microsoft.com/office/powerpoint/2010/main" val="3279331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6" y="62931"/>
            <a:ext cx="7429500" cy="763524"/>
          </a:xfrm>
        </p:spPr>
        <p:txBody>
          <a:bodyPr>
            <a:normAutofit/>
          </a:bodyPr>
          <a:lstStyle/>
          <a:p>
            <a:r>
              <a:rPr lang="en-GB" dirty="0">
                <a:solidFill>
                  <a:schemeClr val="accent2"/>
                </a:solidFill>
                <a:latin typeface="Calibri" panose="020F0502020204030204" pitchFamily="34" charset="0"/>
                <a:cs typeface="Calibri" panose="020F0502020204030204" pitchFamily="34" charset="0"/>
              </a:rPr>
              <a:t>Status &amp; Purpose of CFW</a:t>
            </a:r>
          </a:p>
        </p:txBody>
      </p:sp>
      <p:sp>
        <p:nvSpPr>
          <p:cNvPr id="3" name="Content Placeholder 2"/>
          <p:cNvSpPr>
            <a:spLocks noGrp="1"/>
          </p:cNvSpPr>
          <p:nvPr>
            <p:ph idx="1"/>
          </p:nvPr>
        </p:nvSpPr>
        <p:spPr>
          <a:xfrm>
            <a:off x="448966" y="1015067"/>
            <a:ext cx="8246070" cy="5327009"/>
          </a:xfrm>
        </p:spPr>
        <p:txBody>
          <a:bodyPr>
            <a:normAutofit/>
          </a:bodyPr>
          <a:lstStyle/>
          <a:p>
            <a:pPr>
              <a:lnSpc>
                <a:spcPct val="100000"/>
              </a:lnSpc>
            </a:pPr>
            <a:endParaRPr lang="en-IE" sz="1800" b="0" dirty="0">
              <a:solidFill>
                <a:schemeClr val="tx1"/>
              </a:solidFill>
              <a:latin typeface="Times New Roman" panose="02020603050405020304" pitchFamily="18" charset="0"/>
              <a:cs typeface="Times New Roman" panose="02020603050405020304" pitchFamily="18" charset="0"/>
            </a:endParaRPr>
          </a:p>
          <a:p>
            <a:pPr>
              <a:lnSpc>
                <a:spcPct val="100000"/>
              </a:lnSpc>
            </a:pPr>
            <a:endParaRPr lang="en-IE" sz="1800" b="0" dirty="0">
              <a:solidFill>
                <a:schemeClr val="tx1"/>
              </a:solidFill>
              <a:latin typeface="Arial" panose="020B0604020202020204" pitchFamily="34" charset="0"/>
              <a:cs typeface="Arial" panose="020B0604020202020204" pitchFamily="34" charset="0"/>
            </a:endParaRPr>
          </a:p>
          <a:p>
            <a:pPr>
              <a:lnSpc>
                <a:spcPct val="100000"/>
              </a:lnSpc>
            </a:pPr>
            <a:r>
              <a:rPr lang="en-IE" sz="1800" b="0" dirty="0">
                <a:solidFill>
                  <a:schemeClr val="tx1"/>
                </a:solidFill>
                <a:latin typeface="Arial" panose="020B0604020202020204" pitchFamily="34" charset="0"/>
                <a:cs typeface="Arial" panose="020B0604020202020204" pitchFamily="34" charset="0"/>
              </a:rPr>
              <a:t>CFW describes the objective of and concepts for financial reporting</a:t>
            </a:r>
            <a:br>
              <a:rPr lang="en-IE" sz="1800" b="0" dirty="0">
                <a:solidFill>
                  <a:schemeClr val="tx1"/>
                </a:solidFill>
                <a:latin typeface="Arial" panose="020B0604020202020204" pitchFamily="34" charset="0"/>
                <a:cs typeface="Arial" panose="020B0604020202020204" pitchFamily="34" charset="0"/>
              </a:rPr>
            </a:br>
            <a:endParaRPr lang="en-IE" sz="1800" b="0" dirty="0">
              <a:solidFill>
                <a:schemeClr val="tx1"/>
              </a:solidFill>
              <a:latin typeface="Arial" panose="020B0604020202020204" pitchFamily="34" charset="0"/>
              <a:cs typeface="Arial" panose="020B0604020202020204" pitchFamily="34" charset="0"/>
            </a:endParaRPr>
          </a:p>
          <a:p>
            <a:pPr>
              <a:lnSpc>
                <a:spcPct val="100000"/>
              </a:lnSpc>
            </a:pPr>
            <a:r>
              <a:rPr lang="en-IE" sz="1800" b="0" dirty="0">
                <a:solidFill>
                  <a:schemeClr val="tx1"/>
                </a:solidFill>
                <a:latin typeface="Arial" panose="020B0604020202020204" pitchFamily="34" charset="0"/>
                <a:cs typeface="Arial" panose="020B0604020202020204" pitchFamily="34" charset="0"/>
              </a:rPr>
              <a:t>The CFW is </a:t>
            </a:r>
            <a:r>
              <a:rPr lang="en-IE" sz="1800" b="0" u="sng" dirty="0">
                <a:solidFill>
                  <a:schemeClr val="tx1"/>
                </a:solidFill>
                <a:latin typeface="Arial" panose="020B0604020202020204" pitchFamily="34" charset="0"/>
                <a:cs typeface="Arial" panose="020B0604020202020204" pitchFamily="34" charset="0"/>
              </a:rPr>
              <a:t>not</a:t>
            </a:r>
            <a:r>
              <a:rPr lang="en-IE" sz="1800" b="0" dirty="0">
                <a:solidFill>
                  <a:schemeClr val="tx1"/>
                </a:solidFill>
                <a:latin typeface="Arial" panose="020B0604020202020204" pitchFamily="34" charset="0"/>
                <a:cs typeface="Arial" panose="020B0604020202020204" pitchFamily="34" charset="0"/>
              </a:rPr>
              <a:t> a Standard</a:t>
            </a:r>
            <a:br>
              <a:rPr lang="en-IE" sz="1800" b="0" dirty="0">
                <a:solidFill>
                  <a:schemeClr val="tx1"/>
                </a:solidFill>
                <a:latin typeface="Arial" panose="020B0604020202020204" pitchFamily="34" charset="0"/>
                <a:cs typeface="Arial" panose="020B0604020202020204" pitchFamily="34" charset="0"/>
              </a:rPr>
            </a:br>
            <a:endParaRPr lang="en-IE" sz="1800" b="0" dirty="0">
              <a:solidFill>
                <a:schemeClr val="tx1"/>
              </a:solidFill>
              <a:latin typeface="Arial" panose="020B0604020202020204" pitchFamily="34" charset="0"/>
              <a:cs typeface="Arial" panose="020B0604020202020204" pitchFamily="34" charset="0"/>
            </a:endParaRPr>
          </a:p>
          <a:p>
            <a:pPr>
              <a:lnSpc>
                <a:spcPct val="100000"/>
              </a:lnSpc>
            </a:pPr>
            <a:r>
              <a:rPr lang="en-IE" sz="1800" b="0" dirty="0">
                <a:solidFill>
                  <a:schemeClr val="tx1"/>
                </a:solidFill>
                <a:latin typeface="Arial" panose="020B0604020202020204" pitchFamily="34" charset="0"/>
                <a:cs typeface="Arial" panose="020B0604020202020204" pitchFamily="34" charset="0"/>
              </a:rPr>
              <a:t>Nothing in the CFW overrides any Standard or any requirement in a Standard</a:t>
            </a:r>
          </a:p>
        </p:txBody>
      </p:sp>
    </p:spTree>
    <p:extLst>
      <p:ext uri="{BB962C8B-B14F-4D97-AF65-F5344CB8AC3E}">
        <p14:creationId xmlns:p14="http://schemas.microsoft.com/office/powerpoint/2010/main" val="3625581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3" y="79709"/>
            <a:ext cx="7429500" cy="763524"/>
          </a:xfrm>
        </p:spPr>
        <p:txBody>
          <a:bodyPr>
            <a:normAutofit fontScale="90000"/>
          </a:bodyPr>
          <a:lstStyle/>
          <a:p>
            <a:r>
              <a:rPr lang="en-GB" dirty="0">
                <a:solidFill>
                  <a:schemeClr val="accent2"/>
                </a:solidFill>
                <a:latin typeface="Calibri" panose="020F0502020204030204" pitchFamily="34" charset="0"/>
                <a:cs typeface="Calibri" panose="020F0502020204030204" pitchFamily="34" charset="0"/>
              </a:rPr>
              <a:t>Objective of general purpose financial reporting</a:t>
            </a:r>
          </a:p>
        </p:txBody>
      </p:sp>
      <p:sp>
        <p:nvSpPr>
          <p:cNvPr id="3" name="Content Placeholder 2"/>
          <p:cNvSpPr>
            <a:spLocks noGrp="1"/>
          </p:cNvSpPr>
          <p:nvPr>
            <p:ph idx="1"/>
          </p:nvPr>
        </p:nvSpPr>
        <p:spPr>
          <a:xfrm>
            <a:off x="448965" y="3829050"/>
            <a:ext cx="8246070" cy="2823419"/>
          </a:xfrm>
        </p:spPr>
        <p:txBody>
          <a:bodyPr>
            <a:normAutofit fontScale="92500"/>
          </a:bodyPr>
          <a:lstStyle/>
          <a:p>
            <a:endParaRPr lang="en-IE" sz="2100" dirty="0">
              <a:solidFill>
                <a:schemeClr val="tx1"/>
              </a:solidFill>
              <a:latin typeface="Arial" panose="020B0604020202020204" pitchFamily="34" charset="0"/>
              <a:cs typeface="Arial" panose="020B0604020202020204" pitchFamily="34" charset="0"/>
            </a:endParaRPr>
          </a:p>
          <a:p>
            <a:r>
              <a:rPr lang="en-IE" sz="2100" b="0" dirty="0">
                <a:solidFill>
                  <a:schemeClr val="tx1"/>
                </a:solidFill>
                <a:latin typeface="Arial" panose="020B0604020202020204" pitchFamily="34" charset="0"/>
                <a:cs typeface="Arial" panose="020B0604020202020204" pitchFamily="34" charset="0"/>
              </a:rPr>
              <a:t>The objective of general purpose financial reporting is:</a:t>
            </a:r>
          </a:p>
          <a:p>
            <a:pPr marL="342900" lvl="1" indent="-342900">
              <a:buFont typeface="Arial" panose="020B0604020202020204" pitchFamily="34" charset="0"/>
              <a:buChar char="•"/>
            </a:pPr>
            <a:r>
              <a:rPr lang="en-IE" sz="2100" b="0" dirty="0">
                <a:solidFill>
                  <a:schemeClr val="tx1"/>
                </a:solidFill>
                <a:latin typeface="Arial" panose="020B0604020202020204" pitchFamily="34" charset="0"/>
                <a:cs typeface="Arial" panose="020B0604020202020204" pitchFamily="34" charset="0"/>
              </a:rPr>
              <a:t>to provide financial info about the reporting entity that is </a:t>
            </a:r>
            <a:r>
              <a:rPr lang="en-IE" sz="2100" b="0" dirty="0">
                <a:solidFill>
                  <a:schemeClr val="tx1"/>
                </a:solidFill>
                <a:highlight>
                  <a:srgbClr val="FFFF00"/>
                </a:highlight>
                <a:latin typeface="Arial" panose="020B0604020202020204" pitchFamily="34" charset="0"/>
                <a:cs typeface="Arial" panose="020B0604020202020204" pitchFamily="34" charset="0"/>
              </a:rPr>
              <a:t>useful </a:t>
            </a:r>
          </a:p>
          <a:p>
            <a:pPr marL="342900" lvl="1" indent="-342900">
              <a:buFont typeface="Arial" panose="020B0604020202020204" pitchFamily="34" charset="0"/>
              <a:buChar char="•"/>
            </a:pPr>
            <a:r>
              <a:rPr lang="en-IE" sz="2100" b="0" dirty="0">
                <a:solidFill>
                  <a:schemeClr val="tx1"/>
                </a:solidFill>
                <a:latin typeface="Arial" panose="020B0604020202020204" pitchFamily="34" charset="0"/>
                <a:cs typeface="Arial" panose="020B0604020202020204" pitchFamily="34" charset="0"/>
              </a:rPr>
              <a:t>to existing &amp; potential investors, lenders &amp; other creditors </a:t>
            </a:r>
          </a:p>
          <a:p>
            <a:pPr marL="342900" lvl="1" indent="-342900">
              <a:buFont typeface="Arial" panose="020B0604020202020204" pitchFamily="34" charset="0"/>
              <a:buChar char="•"/>
            </a:pPr>
            <a:r>
              <a:rPr lang="en-IE" sz="2100" b="0" dirty="0">
                <a:solidFill>
                  <a:schemeClr val="tx1"/>
                </a:solidFill>
                <a:latin typeface="Arial" panose="020B0604020202020204" pitchFamily="34" charset="0"/>
                <a:cs typeface="Arial" panose="020B0604020202020204" pitchFamily="34" charset="0"/>
              </a:rPr>
              <a:t>in making decisions relating to providing resources to the entity</a:t>
            </a:r>
          </a:p>
          <a:p>
            <a:endParaRPr lang="en-IE" sz="1500" dirty="0"/>
          </a:p>
        </p:txBody>
      </p:sp>
      <p:pic>
        <p:nvPicPr>
          <p:cNvPr id="7" name="Picture 6">
            <a:extLst>
              <a:ext uri="{FF2B5EF4-FFF2-40B4-BE49-F238E27FC236}">
                <a16:creationId xmlns:a16="http://schemas.microsoft.com/office/drawing/2014/main" id="{8225231A-2342-4CD7-B8C6-D1658D2EC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4550" y="2017622"/>
            <a:ext cx="4525141" cy="2022656"/>
          </a:xfrm>
          <a:prstGeom prst="rect">
            <a:avLst/>
          </a:prstGeom>
        </p:spPr>
      </p:pic>
    </p:spTree>
    <p:extLst>
      <p:ext uri="{BB962C8B-B14F-4D97-AF65-F5344CB8AC3E}">
        <p14:creationId xmlns:p14="http://schemas.microsoft.com/office/powerpoint/2010/main" val="330407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28"/>
          </p:nvPr>
        </p:nvSpPr>
        <p:spPr>
          <a:xfrm>
            <a:off x="629174" y="2909258"/>
            <a:ext cx="7323589" cy="1039483"/>
          </a:xfrm>
        </p:spPr>
        <p:txBody>
          <a:bodyPr/>
          <a:lstStyle/>
          <a:p>
            <a:pPr algn="ctr"/>
            <a:r>
              <a:rPr lang="en-GB" sz="2800" dirty="0"/>
              <a:t>Introduction &amp; context</a:t>
            </a:r>
            <a:endParaRPr lang="fr-FR" sz="2800" dirty="0"/>
          </a:p>
        </p:txBody>
      </p:sp>
      <p:sp>
        <p:nvSpPr>
          <p:cNvPr id="2" name="Titre 1">
            <a:extLst>
              <a:ext uri="{FF2B5EF4-FFF2-40B4-BE49-F238E27FC236}">
                <a16:creationId xmlns:a16="http://schemas.microsoft.com/office/drawing/2014/main" id="{BA93026A-D229-7646-BAA2-23BCD5D1702F}"/>
              </a:ext>
            </a:extLst>
          </p:cNvPr>
          <p:cNvSpPr>
            <a:spLocks noGrp="1"/>
          </p:cNvSpPr>
          <p:nvPr>
            <p:ph type="title" idx="4294967295"/>
          </p:nvPr>
        </p:nvSpPr>
        <p:spPr>
          <a:xfrm>
            <a:off x="0" y="269875"/>
            <a:ext cx="7199313" cy="539750"/>
          </a:xfrm>
        </p:spPr>
        <p:txBody>
          <a:bodyPr/>
          <a:lstStyle/>
          <a:p>
            <a:r>
              <a:rPr lang="en-GB" sz="3200" b="0" dirty="0">
                <a:solidFill>
                  <a:schemeClr val="bg1"/>
                </a:solidFill>
              </a:rPr>
              <a:t>Session 1</a:t>
            </a:r>
            <a:endParaRPr lang="fr-FR" sz="3200" dirty="0">
              <a:solidFill>
                <a:schemeClr val="bg1"/>
              </a:solidFill>
            </a:endParaRPr>
          </a:p>
        </p:txBody>
      </p:sp>
    </p:spTree>
    <p:extLst>
      <p:ext uri="{BB962C8B-B14F-4D97-AF65-F5344CB8AC3E}">
        <p14:creationId xmlns:p14="http://schemas.microsoft.com/office/powerpoint/2010/main" val="2752425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1023457"/>
            <a:ext cx="8246070" cy="5201174"/>
          </a:xfrm>
        </p:spPr>
        <p:txBody>
          <a:bodyPr>
            <a:normAutofit/>
          </a:bodyPr>
          <a:lstStyle/>
          <a:p>
            <a:pPr>
              <a:lnSpc>
                <a:spcPct val="100000"/>
              </a:lnSpc>
            </a:pPr>
            <a:r>
              <a:rPr lang="en-GB" b="0" dirty="0">
                <a:solidFill>
                  <a:schemeClr val="tx1"/>
                </a:solidFill>
                <a:latin typeface="Arial" panose="020B0604020202020204" pitchFamily="34" charset="0"/>
                <a:cs typeface="Arial" panose="020B0604020202020204" pitchFamily="34" charset="0"/>
              </a:rPr>
              <a:t>Details types of information that would be useful to users to make capital allocation decisions</a:t>
            </a:r>
          </a:p>
          <a:p>
            <a:pPr lvl="1">
              <a:lnSpc>
                <a:spcPct val="100000"/>
              </a:lnSpc>
              <a:buFont typeface="Courier New" panose="02070309020205020404" pitchFamily="49" charset="0"/>
              <a:buChar char="o"/>
            </a:pPr>
            <a:r>
              <a:rPr lang="en-GB" b="0" dirty="0">
                <a:solidFill>
                  <a:schemeClr val="tx1"/>
                </a:solidFill>
                <a:latin typeface="Arial" panose="020B0604020202020204" pitchFamily="34" charset="0"/>
                <a:cs typeface="Arial" panose="020B0604020202020204" pitchFamily="34" charset="0"/>
              </a:rPr>
              <a:t> Linked to the </a:t>
            </a:r>
            <a:r>
              <a:rPr lang="en-GB" b="0" i="1" dirty="0">
                <a:solidFill>
                  <a:schemeClr val="tx1"/>
                </a:solidFill>
                <a:latin typeface="Arial" panose="020B0604020202020204" pitchFamily="34" charset="0"/>
                <a:cs typeface="Arial" panose="020B0604020202020204" pitchFamily="34" charset="0"/>
              </a:rPr>
              <a:t>objective</a:t>
            </a:r>
            <a:r>
              <a:rPr lang="en-GB" b="0" dirty="0">
                <a:solidFill>
                  <a:schemeClr val="tx1"/>
                </a:solidFill>
                <a:latin typeface="Arial" panose="020B0604020202020204" pitchFamily="34" charset="0"/>
                <a:cs typeface="Arial" panose="020B0604020202020204" pitchFamily="34" charset="0"/>
              </a:rPr>
              <a:t> of general purpose financial reporting</a:t>
            </a:r>
          </a:p>
          <a:p>
            <a:pPr marL="342900" lvl="1">
              <a:lnSpc>
                <a:spcPct val="100000"/>
              </a:lnSpc>
            </a:pPr>
            <a:endParaRPr lang="en-GB" b="0" dirty="0">
              <a:solidFill>
                <a:schemeClr val="tx1"/>
              </a:solidFill>
              <a:latin typeface="Arial" panose="020B0604020202020204" pitchFamily="34" charset="0"/>
              <a:cs typeface="Arial" panose="020B0604020202020204" pitchFamily="34" charset="0"/>
            </a:endParaRPr>
          </a:p>
          <a:p>
            <a:pPr>
              <a:lnSpc>
                <a:spcPct val="100000"/>
              </a:lnSpc>
            </a:pPr>
            <a:r>
              <a:rPr lang="en-GB" b="0" dirty="0">
                <a:solidFill>
                  <a:schemeClr val="tx1"/>
                </a:solidFill>
                <a:latin typeface="Arial" panose="020B0604020202020204" pitchFamily="34" charset="0"/>
                <a:cs typeface="Arial" panose="020B0604020202020204" pitchFamily="34" charset="0"/>
              </a:rPr>
              <a:t>Divided into 2 categories:</a:t>
            </a:r>
          </a:p>
          <a:p>
            <a:pPr marL="488633" lvl="1" indent="-257175">
              <a:lnSpc>
                <a:spcPct val="100000"/>
              </a:lnSpc>
              <a:buFont typeface="+mj-lt"/>
              <a:buAutoNum type="arabicPeriod"/>
            </a:pPr>
            <a:r>
              <a:rPr lang="en-GB" b="0" dirty="0">
                <a:solidFill>
                  <a:schemeClr val="accent2"/>
                </a:solidFill>
                <a:latin typeface="Arial" panose="020B0604020202020204" pitchFamily="34" charset="0"/>
                <a:cs typeface="Arial" panose="020B0604020202020204" pitchFamily="34" charset="0"/>
              </a:rPr>
              <a:t>Fundamental</a:t>
            </a:r>
            <a:r>
              <a:rPr lang="en-GB" b="0" dirty="0">
                <a:solidFill>
                  <a:schemeClr val="tx1"/>
                </a:solidFill>
                <a:latin typeface="Arial" panose="020B0604020202020204" pitchFamily="34" charset="0"/>
                <a:cs typeface="Arial" panose="020B0604020202020204" pitchFamily="34" charset="0"/>
              </a:rPr>
              <a:t> qualitative characteristics of useful financial info</a:t>
            </a:r>
          </a:p>
          <a:p>
            <a:pPr marL="488633" lvl="1" indent="-257175">
              <a:lnSpc>
                <a:spcPct val="100000"/>
              </a:lnSpc>
              <a:buFont typeface="+mj-lt"/>
              <a:buAutoNum type="arabicPeriod"/>
            </a:pPr>
            <a:r>
              <a:rPr lang="en-GB" b="0" dirty="0">
                <a:solidFill>
                  <a:schemeClr val="accent2"/>
                </a:solidFill>
                <a:latin typeface="Arial" panose="020B0604020202020204" pitchFamily="34" charset="0"/>
                <a:cs typeface="Arial" panose="020B0604020202020204" pitchFamily="34" charset="0"/>
              </a:rPr>
              <a:t>Enhancing</a:t>
            </a:r>
            <a:r>
              <a:rPr lang="en-GB" b="0" dirty="0">
                <a:solidFill>
                  <a:schemeClr val="tx1"/>
                </a:solidFill>
                <a:latin typeface="Arial" panose="020B0604020202020204" pitchFamily="34" charset="0"/>
                <a:cs typeface="Arial" panose="020B0604020202020204" pitchFamily="34" charset="0"/>
              </a:rPr>
              <a:t> qualitative characteristics of useful financial info</a:t>
            </a:r>
          </a:p>
        </p:txBody>
      </p:sp>
      <p:sp>
        <p:nvSpPr>
          <p:cNvPr id="7" name="Title 1">
            <a:extLst>
              <a:ext uri="{FF2B5EF4-FFF2-40B4-BE49-F238E27FC236}">
                <a16:creationId xmlns:a16="http://schemas.microsoft.com/office/drawing/2014/main" id="{2443ABE4-9FD9-4B58-9261-F1C160059D7C}"/>
              </a:ext>
            </a:extLst>
          </p:cNvPr>
          <p:cNvSpPr>
            <a:spLocks noGrp="1"/>
          </p:cNvSpPr>
          <p:nvPr>
            <p:ph type="title"/>
          </p:nvPr>
        </p:nvSpPr>
        <p:spPr>
          <a:xfrm>
            <a:off x="-180887" y="88098"/>
            <a:ext cx="7543800" cy="763524"/>
          </a:xfrm>
        </p:spPr>
        <p:txBody>
          <a:bodyPr>
            <a:normAutofit fontScale="90000"/>
          </a:bodyPr>
          <a:lstStyle/>
          <a:p>
            <a:r>
              <a:rPr lang="en-GB" dirty="0">
                <a:solidFill>
                  <a:schemeClr val="accent2"/>
                </a:solidFill>
                <a:latin typeface="Calibri" panose="020F0502020204030204" pitchFamily="34" charset="0"/>
                <a:cs typeface="Calibri" panose="020F0502020204030204" pitchFamily="34" charset="0"/>
              </a:rPr>
              <a:t>Qualitative characteristics of </a:t>
            </a:r>
            <a:r>
              <a:rPr lang="en-GB" b="1" dirty="0">
                <a:solidFill>
                  <a:schemeClr val="accent2"/>
                </a:solidFill>
                <a:highlight>
                  <a:srgbClr val="FFFF00"/>
                </a:highlight>
                <a:latin typeface="Calibri" panose="020F0502020204030204" pitchFamily="34" charset="0"/>
                <a:cs typeface="Calibri" panose="020F0502020204030204" pitchFamily="34" charset="0"/>
              </a:rPr>
              <a:t>useful</a:t>
            </a:r>
            <a:r>
              <a:rPr lang="en-GB" dirty="0">
                <a:solidFill>
                  <a:schemeClr val="accent2"/>
                </a:solidFill>
                <a:latin typeface="Calibri" panose="020F0502020204030204" pitchFamily="34" charset="0"/>
                <a:cs typeface="Calibri" panose="020F0502020204030204" pitchFamily="34" charset="0"/>
              </a:rPr>
              <a:t> info</a:t>
            </a:r>
          </a:p>
        </p:txBody>
      </p:sp>
    </p:spTree>
    <p:extLst>
      <p:ext uri="{BB962C8B-B14F-4D97-AF65-F5344CB8AC3E}">
        <p14:creationId xmlns:p14="http://schemas.microsoft.com/office/powerpoint/2010/main" val="2700623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8DB474C-DCE7-489C-8F45-952522E5D3C2}"/>
              </a:ext>
            </a:extLst>
          </p:cNvPr>
          <p:cNvSpPr>
            <a:spLocks noGrp="1"/>
          </p:cNvSpPr>
          <p:nvPr>
            <p:ph idx="1"/>
          </p:nvPr>
        </p:nvSpPr>
        <p:spPr>
          <a:xfrm>
            <a:off x="448966" y="981512"/>
            <a:ext cx="8246070" cy="5553512"/>
          </a:xfrm>
        </p:spPr>
        <p:txBody>
          <a:bodyPr>
            <a:normAutofit/>
          </a:bodyPr>
          <a:lstStyle/>
          <a:p>
            <a:pPr marL="728663" lvl="1" indent="-385763">
              <a:buFont typeface="+mj-lt"/>
              <a:buAutoNum type="arabicPeriod"/>
            </a:pPr>
            <a:endParaRPr lang="en-GB" b="0" dirty="0">
              <a:solidFill>
                <a:srgbClr val="FF0000"/>
              </a:solidFill>
              <a:latin typeface="Times New Roman" panose="02020603050405020304" pitchFamily="18" charset="0"/>
              <a:cs typeface="Times New Roman" panose="02020603050405020304" pitchFamily="18" charset="0"/>
            </a:endParaRPr>
          </a:p>
          <a:p>
            <a:pPr marL="728663" lvl="1" indent="-385763">
              <a:buFont typeface="+mj-lt"/>
              <a:buAutoNum type="arabicPeriod"/>
            </a:pPr>
            <a:r>
              <a:rPr lang="en-GB" b="0" dirty="0">
                <a:solidFill>
                  <a:srgbClr val="FF0000"/>
                </a:solidFill>
                <a:latin typeface="Times New Roman" panose="02020603050405020304" pitchFamily="18" charset="0"/>
                <a:cs typeface="Times New Roman" panose="02020603050405020304" pitchFamily="18" charset="0"/>
              </a:rPr>
              <a:t>Relevance</a:t>
            </a:r>
          </a:p>
          <a:p>
            <a:pPr marL="1028700" lvl="2" indent="-385763">
              <a:buFont typeface="Courier New" panose="02070309020205020404" pitchFamily="49" charset="0"/>
              <a:buChar char="o"/>
            </a:pPr>
            <a:r>
              <a:rPr lang="en-GB" sz="2100" b="0" dirty="0">
                <a:solidFill>
                  <a:schemeClr val="tx1"/>
                </a:solidFill>
                <a:latin typeface="Times New Roman" panose="02020603050405020304" pitchFamily="18" charset="0"/>
                <a:cs typeface="Times New Roman" panose="02020603050405020304" pitchFamily="18" charset="0"/>
              </a:rPr>
              <a:t>Predictive value</a:t>
            </a:r>
          </a:p>
          <a:p>
            <a:pPr marL="1028700" lvl="2" indent="-385763">
              <a:buFont typeface="Courier New" panose="02070309020205020404" pitchFamily="49" charset="0"/>
              <a:buChar char="o"/>
            </a:pPr>
            <a:r>
              <a:rPr lang="en-GB" sz="2100" b="0" dirty="0">
                <a:solidFill>
                  <a:schemeClr val="tx1"/>
                </a:solidFill>
                <a:latin typeface="Times New Roman" panose="02020603050405020304" pitchFamily="18" charset="0"/>
                <a:cs typeface="Times New Roman" panose="02020603050405020304" pitchFamily="18" charset="0"/>
              </a:rPr>
              <a:t>Confirmatory value</a:t>
            </a:r>
          </a:p>
          <a:p>
            <a:pPr marL="1028700" lvl="2" indent="-385763">
              <a:buFont typeface="Wingdings" panose="05000000000000000000" pitchFamily="2" charset="2"/>
              <a:buChar char="v"/>
            </a:pPr>
            <a:r>
              <a:rPr lang="en-GB" sz="2100" b="0" dirty="0">
                <a:solidFill>
                  <a:schemeClr val="tx1"/>
                </a:solidFill>
                <a:latin typeface="Times New Roman" panose="02020603050405020304" pitchFamily="18" charset="0"/>
                <a:cs typeface="Times New Roman" panose="02020603050405020304" pitchFamily="18" charset="0"/>
              </a:rPr>
              <a:t>Materiality</a:t>
            </a:r>
          </a:p>
          <a:p>
            <a:pPr marL="1028700" lvl="2" indent="-385763">
              <a:buFont typeface="Wingdings" panose="05000000000000000000" pitchFamily="2" charset="2"/>
              <a:buChar char="v"/>
            </a:pPr>
            <a:endParaRPr lang="en-GB" sz="2100" b="0" dirty="0">
              <a:solidFill>
                <a:schemeClr val="tx1"/>
              </a:solidFill>
              <a:latin typeface="Times New Roman" panose="02020603050405020304" pitchFamily="18" charset="0"/>
              <a:cs typeface="Times New Roman" panose="02020603050405020304" pitchFamily="18" charset="0"/>
            </a:endParaRPr>
          </a:p>
          <a:p>
            <a:pPr marL="728663" lvl="1" indent="-385763">
              <a:buFont typeface="+mj-lt"/>
              <a:buAutoNum type="arabicPeriod"/>
            </a:pPr>
            <a:r>
              <a:rPr lang="en-GB" b="0" dirty="0">
                <a:solidFill>
                  <a:srgbClr val="FF0000"/>
                </a:solidFill>
                <a:latin typeface="Times New Roman" panose="02020603050405020304" pitchFamily="18" charset="0"/>
                <a:cs typeface="Times New Roman" panose="02020603050405020304" pitchFamily="18" charset="0"/>
              </a:rPr>
              <a:t>Faithful representation</a:t>
            </a:r>
          </a:p>
          <a:p>
            <a:pPr marL="1028700" lvl="2" indent="-385763">
              <a:buFont typeface="Courier New" panose="02070309020205020404" pitchFamily="49" charset="0"/>
              <a:buChar char="o"/>
            </a:pPr>
            <a:r>
              <a:rPr lang="en-GB" sz="2100" b="0" dirty="0">
                <a:solidFill>
                  <a:schemeClr val="tx1"/>
                </a:solidFill>
                <a:latin typeface="Times New Roman" panose="02020603050405020304" pitchFamily="18" charset="0"/>
                <a:cs typeface="Times New Roman" panose="02020603050405020304" pitchFamily="18" charset="0"/>
              </a:rPr>
              <a:t>Complete</a:t>
            </a:r>
          </a:p>
          <a:p>
            <a:pPr marL="1028700" lvl="2" indent="-385763">
              <a:buFont typeface="Courier New" panose="02070309020205020404" pitchFamily="49" charset="0"/>
              <a:buChar char="o"/>
            </a:pPr>
            <a:r>
              <a:rPr lang="en-GB" sz="2100" b="0" dirty="0">
                <a:solidFill>
                  <a:schemeClr val="tx1"/>
                </a:solidFill>
                <a:latin typeface="Times New Roman" panose="02020603050405020304" pitchFamily="18" charset="0"/>
                <a:cs typeface="Times New Roman" panose="02020603050405020304" pitchFamily="18" charset="0"/>
              </a:rPr>
              <a:t>Neutral</a:t>
            </a:r>
          </a:p>
          <a:p>
            <a:pPr marL="1371600" lvl="3" indent="-385763">
              <a:buFont typeface="Wingdings" panose="05000000000000000000" pitchFamily="2" charset="2"/>
              <a:buChar char="§"/>
            </a:pPr>
            <a:r>
              <a:rPr lang="en-GB" sz="2100" b="0" dirty="0">
                <a:solidFill>
                  <a:schemeClr val="tx1"/>
                </a:solidFill>
                <a:latin typeface="Times New Roman" panose="02020603050405020304" pitchFamily="18" charset="0"/>
                <a:cs typeface="Times New Roman" panose="02020603050405020304" pitchFamily="18" charset="0"/>
              </a:rPr>
              <a:t>Prudence</a:t>
            </a:r>
          </a:p>
          <a:p>
            <a:pPr marL="1028700" lvl="2" indent="-385763">
              <a:buFont typeface="Courier New" panose="02070309020205020404" pitchFamily="49" charset="0"/>
              <a:buChar char="o"/>
            </a:pPr>
            <a:r>
              <a:rPr lang="en-GB" sz="2100" b="0" dirty="0">
                <a:solidFill>
                  <a:schemeClr val="tx1"/>
                </a:solidFill>
                <a:latin typeface="Times New Roman" panose="02020603050405020304" pitchFamily="18" charset="0"/>
                <a:cs typeface="Times New Roman" panose="02020603050405020304" pitchFamily="18" charset="0"/>
              </a:rPr>
              <a:t>Free from error</a:t>
            </a:r>
          </a:p>
          <a:p>
            <a:pPr marL="642938" lvl="2"/>
            <a:endParaRPr lang="en-GB" sz="2100" b="0" dirty="0">
              <a:solidFill>
                <a:schemeClr val="tx1"/>
              </a:solidFill>
              <a:latin typeface="Times New Roman" panose="02020603050405020304" pitchFamily="18" charset="0"/>
              <a:cs typeface="Times New Roman" panose="02020603050405020304" pitchFamily="18" charset="0"/>
            </a:endParaRPr>
          </a:p>
          <a:p>
            <a:pPr marL="1028700" lvl="2" indent="-385763">
              <a:buFont typeface="Courier New" panose="02070309020205020404" pitchFamily="49" charset="0"/>
              <a:buChar char="o"/>
            </a:pPr>
            <a:endParaRPr lang="en-GB" dirty="0"/>
          </a:p>
        </p:txBody>
      </p:sp>
      <p:sp>
        <p:nvSpPr>
          <p:cNvPr id="11" name="Title 1">
            <a:extLst>
              <a:ext uri="{FF2B5EF4-FFF2-40B4-BE49-F238E27FC236}">
                <a16:creationId xmlns:a16="http://schemas.microsoft.com/office/drawing/2014/main" id="{2212DD45-878F-4993-AB0C-1C7D33F8BDFF}"/>
              </a:ext>
            </a:extLst>
          </p:cNvPr>
          <p:cNvSpPr>
            <a:spLocks noGrp="1"/>
          </p:cNvSpPr>
          <p:nvPr>
            <p:ph type="title"/>
          </p:nvPr>
        </p:nvSpPr>
        <p:spPr>
          <a:xfrm>
            <a:off x="-256388" y="96487"/>
            <a:ext cx="7543800" cy="763524"/>
          </a:xfrm>
        </p:spPr>
        <p:txBody>
          <a:bodyPr>
            <a:normAutofit fontScale="90000"/>
          </a:bodyPr>
          <a:lstStyle/>
          <a:p>
            <a:r>
              <a:rPr lang="en-GB" dirty="0">
                <a:solidFill>
                  <a:schemeClr val="accent2"/>
                </a:solidFill>
                <a:latin typeface="Calibri" panose="020F0502020204030204" pitchFamily="34" charset="0"/>
                <a:cs typeface="Calibri" panose="020F0502020204030204" pitchFamily="34" charset="0"/>
              </a:rPr>
              <a:t>Fundamental qualitative characteristics</a:t>
            </a:r>
          </a:p>
        </p:txBody>
      </p:sp>
    </p:spTree>
    <p:extLst>
      <p:ext uri="{BB962C8B-B14F-4D97-AF65-F5344CB8AC3E}">
        <p14:creationId xmlns:p14="http://schemas.microsoft.com/office/powerpoint/2010/main" val="256492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8DB474C-DCE7-489C-8F45-952522E5D3C2}"/>
              </a:ext>
            </a:extLst>
          </p:cNvPr>
          <p:cNvSpPr>
            <a:spLocks noGrp="1"/>
          </p:cNvSpPr>
          <p:nvPr>
            <p:ph idx="1"/>
          </p:nvPr>
        </p:nvSpPr>
        <p:spPr>
          <a:xfrm>
            <a:off x="448966" y="1166070"/>
            <a:ext cx="8246070" cy="5234730"/>
          </a:xfrm>
        </p:spPr>
        <p:txBody>
          <a:bodyPr>
            <a:normAutofit/>
          </a:bodyPr>
          <a:lstStyle/>
          <a:p>
            <a:r>
              <a:rPr lang="en-GB" sz="1800" b="0" dirty="0">
                <a:solidFill>
                  <a:schemeClr val="tx1"/>
                </a:solidFill>
                <a:latin typeface="Arial" panose="020B0604020202020204" pitchFamily="34" charset="0"/>
                <a:cs typeface="Arial" panose="020B0604020202020204" pitchFamily="34" charset="0"/>
              </a:rPr>
              <a:t>Enhancing qualitative characteristics:</a:t>
            </a:r>
          </a:p>
          <a:p>
            <a:pPr marL="728663" lvl="1" indent="-385763">
              <a:buFont typeface="+mj-lt"/>
              <a:buAutoNum type="arabicPeriod"/>
            </a:pPr>
            <a:r>
              <a:rPr lang="en-GB" sz="1800" b="0" dirty="0">
                <a:solidFill>
                  <a:schemeClr val="tx1"/>
                </a:solidFill>
                <a:latin typeface="Arial" panose="020B0604020202020204" pitchFamily="34" charset="0"/>
                <a:cs typeface="Arial" panose="020B0604020202020204" pitchFamily="34" charset="0"/>
              </a:rPr>
              <a:t>Comparability</a:t>
            </a:r>
          </a:p>
          <a:p>
            <a:pPr marL="728663" lvl="1" indent="-385763">
              <a:buFont typeface="+mj-lt"/>
              <a:buAutoNum type="arabicPeriod"/>
            </a:pPr>
            <a:r>
              <a:rPr lang="en-GB" sz="1800" b="0" dirty="0">
                <a:solidFill>
                  <a:schemeClr val="tx1"/>
                </a:solidFill>
                <a:latin typeface="Arial" panose="020B0604020202020204" pitchFamily="34" charset="0"/>
                <a:cs typeface="Arial" panose="020B0604020202020204" pitchFamily="34" charset="0"/>
              </a:rPr>
              <a:t>Verifiability</a:t>
            </a:r>
          </a:p>
          <a:p>
            <a:pPr marL="728663" lvl="1" indent="-385763">
              <a:buFont typeface="+mj-lt"/>
              <a:buAutoNum type="arabicPeriod"/>
            </a:pPr>
            <a:r>
              <a:rPr lang="en-GB" sz="1800" b="0" dirty="0">
                <a:solidFill>
                  <a:schemeClr val="tx1"/>
                </a:solidFill>
                <a:latin typeface="Arial" panose="020B0604020202020204" pitchFamily="34" charset="0"/>
                <a:cs typeface="Arial" panose="020B0604020202020204" pitchFamily="34" charset="0"/>
              </a:rPr>
              <a:t>Timeliness</a:t>
            </a:r>
          </a:p>
          <a:p>
            <a:pPr marL="728663" lvl="1" indent="-385763">
              <a:buFont typeface="+mj-lt"/>
              <a:buAutoNum type="arabicPeriod"/>
            </a:pPr>
            <a:r>
              <a:rPr lang="en-GB" sz="1800" b="0" dirty="0">
                <a:solidFill>
                  <a:schemeClr val="tx1"/>
                </a:solidFill>
                <a:latin typeface="Arial" panose="020B0604020202020204" pitchFamily="34" charset="0"/>
                <a:cs typeface="Arial" panose="020B0604020202020204" pitchFamily="34" charset="0"/>
              </a:rPr>
              <a:t>Understandability</a:t>
            </a:r>
          </a:p>
          <a:p>
            <a:pPr marL="642938" lvl="2"/>
            <a:endParaRPr lang="en-GB" dirty="0">
              <a:solidFill>
                <a:schemeClr val="tx1"/>
              </a:solidFill>
              <a:latin typeface="Times New Roman" panose="02020603050405020304" pitchFamily="18" charset="0"/>
              <a:cs typeface="Times New Roman" panose="02020603050405020304" pitchFamily="18" charset="0"/>
            </a:endParaRPr>
          </a:p>
          <a:p>
            <a:pPr marL="42863"/>
            <a:endParaRPr lang="en-GB" dirty="0"/>
          </a:p>
        </p:txBody>
      </p:sp>
      <p:sp>
        <p:nvSpPr>
          <p:cNvPr id="8" name="Title 1">
            <a:extLst>
              <a:ext uri="{FF2B5EF4-FFF2-40B4-BE49-F238E27FC236}">
                <a16:creationId xmlns:a16="http://schemas.microsoft.com/office/drawing/2014/main" id="{509ADC16-FE42-4F96-AF0D-FE7563D95664}"/>
              </a:ext>
            </a:extLst>
          </p:cNvPr>
          <p:cNvSpPr>
            <a:spLocks noGrp="1"/>
          </p:cNvSpPr>
          <p:nvPr>
            <p:ph type="title"/>
          </p:nvPr>
        </p:nvSpPr>
        <p:spPr>
          <a:xfrm>
            <a:off x="-222833" y="88098"/>
            <a:ext cx="7543800" cy="763524"/>
          </a:xfrm>
        </p:spPr>
        <p:txBody>
          <a:bodyPr>
            <a:normAutofit fontScale="90000"/>
          </a:bodyPr>
          <a:lstStyle/>
          <a:p>
            <a:r>
              <a:rPr lang="en-GB" dirty="0">
                <a:solidFill>
                  <a:schemeClr val="accent2"/>
                </a:solidFill>
                <a:latin typeface="Calibri" panose="020F0502020204030204" pitchFamily="34" charset="0"/>
                <a:cs typeface="Calibri" panose="020F0502020204030204" pitchFamily="34" charset="0"/>
              </a:rPr>
              <a:t>Enhancing qualitative characteristics</a:t>
            </a:r>
          </a:p>
        </p:txBody>
      </p:sp>
    </p:spTree>
    <p:extLst>
      <p:ext uri="{BB962C8B-B14F-4D97-AF65-F5344CB8AC3E}">
        <p14:creationId xmlns:p14="http://schemas.microsoft.com/office/powerpoint/2010/main" val="3939330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59" y="138432"/>
            <a:ext cx="7429500" cy="763524"/>
          </a:xfrm>
        </p:spPr>
        <p:txBody>
          <a:bodyPr>
            <a:normAutofit/>
          </a:bodyPr>
          <a:lstStyle/>
          <a:p>
            <a:r>
              <a:rPr lang="en-GB" dirty="0">
                <a:solidFill>
                  <a:schemeClr val="accent2"/>
                </a:solidFill>
                <a:latin typeface="Calibri" panose="020F0502020204030204" pitchFamily="34" charset="0"/>
                <a:cs typeface="Calibri" panose="020F0502020204030204" pitchFamily="34" charset="0"/>
              </a:rPr>
              <a:t>Elements of financial statements</a:t>
            </a:r>
          </a:p>
        </p:txBody>
      </p:sp>
      <p:sp>
        <p:nvSpPr>
          <p:cNvPr id="3" name="Content Placeholder 2"/>
          <p:cNvSpPr>
            <a:spLocks noGrp="1"/>
          </p:cNvSpPr>
          <p:nvPr>
            <p:ph idx="1"/>
          </p:nvPr>
        </p:nvSpPr>
        <p:spPr>
          <a:xfrm>
            <a:off x="448966" y="2207362"/>
            <a:ext cx="8246070" cy="3564788"/>
          </a:xfrm>
        </p:spPr>
        <p:txBody>
          <a:bodyPr>
            <a:normAutofit/>
          </a:bodyPr>
          <a:lstStyle/>
          <a:p>
            <a:r>
              <a:rPr lang="en-IE" dirty="0">
                <a:latin typeface="Times New Roman" panose="02020603050405020304" pitchFamily="18" charset="0"/>
                <a:cs typeface="Times New Roman" panose="02020603050405020304" pitchFamily="18" charset="0"/>
              </a:rPr>
              <a:t>The elements of the financial statements are:</a:t>
            </a:r>
          </a:p>
          <a:p>
            <a:endParaRPr lang="en-IE" sz="1500" dirty="0">
              <a:latin typeface="Times New Roman" panose="02020603050405020304" pitchFamily="18" charset="0"/>
              <a:cs typeface="Times New Roman" panose="02020603050405020304" pitchFamily="18" charset="0"/>
            </a:endParaRPr>
          </a:p>
          <a:p>
            <a:endParaRPr lang="en-IE"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0CDE2D1-5D92-49ED-AA28-359851519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536" y="2537145"/>
            <a:ext cx="5772150" cy="2006464"/>
          </a:xfrm>
          <a:prstGeom prst="rect">
            <a:avLst/>
          </a:prstGeom>
        </p:spPr>
      </p:pic>
    </p:spTree>
    <p:extLst>
      <p:ext uri="{BB962C8B-B14F-4D97-AF65-F5344CB8AC3E}">
        <p14:creationId xmlns:p14="http://schemas.microsoft.com/office/powerpoint/2010/main" val="2359279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601" y="86867"/>
            <a:ext cx="7429500" cy="763524"/>
          </a:xfrm>
        </p:spPr>
        <p:txBody>
          <a:bodyPr>
            <a:normAutofit/>
          </a:bodyPr>
          <a:lstStyle/>
          <a:p>
            <a:r>
              <a:rPr lang="en-GB" dirty="0">
                <a:solidFill>
                  <a:schemeClr val="tx2"/>
                </a:solidFill>
                <a:latin typeface="Calibri" panose="020F0502020204030204" pitchFamily="34" charset="0"/>
                <a:cs typeface="Calibri" panose="020F0502020204030204" pitchFamily="34" charset="0"/>
              </a:rPr>
              <a:t>	</a:t>
            </a:r>
            <a:r>
              <a:rPr lang="en-GB" dirty="0">
                <a:solidFill>
                  <a:schemeClr val="accent2"/>
                </a:solidFill>
                <a:latin typeface="Calibri" panose="020F0502020204030204" pitchFamily="34" charset="0"/>
                <a:cs typeface="Calibri" panose="020F0502020204030204" pitchFamily="34" charset="0"/>
              </a:rPr>
              <a:t>Definition of an </a:t>
            </a:r>
            <a:r>
              <a:rPr lang="en-GB" b="1" dirty="0">
                <a:solidFill>
                  <a:schemeClr val="accent2"/>
                </a:solidFill>
                <a:latin typeface="Calibri" panose="020F0502020204030204" pitchFamily="34" charset="0"/>
                <a:cs typeface="Calibri" panose="020F0502020204030204" pitchFamily="34" charset="0"/>
              </a:rPr>
              <a:t>asset</a:t>
            </a:r>
          </a:p>
        </p:txBody>
      </p:sp>
      <p:sp>
        <p:nvSpPr>
          <p:cNvPr id="3" name="Content Placeholder 2"/>
          <p:cNvSpPr>
            <a:spLocks noGrp="1"/>
          </p:cNvSpPr>
          <p:nvPr>
            <p:ph idx="1"/>
          </p:nvPr>
        </p:nvSpPr>
        <p:spPr>
          <a:xfrm>
            <a:off x="448966" y="1191237"/>
            <a:ext cx="8246070" cy="4580913"/>
          </a:xfrm>
        </p:spPr>
        <p:txBody>
          <a:bodyPr>
            <a:normAutofit/>
          </a:bodyPr>
          <a:lstStyle/>
          <a:p>
            <a:endParaRPr lang="en-IE" dirty="0">
              <a:solidFill>
                <a:schemeClr val="tx1"/>
              </a:solidFill>
              <a:latin typeface="Times New Roman" panose="02020603050405020304" pitchFamily="18" charset="0"/>
              <a:cs typeface="Times New Roman" panose="02020603050405020304" pitchFamily="18" charset="0"/>
            </a:endParaRPr>
          </a:p>
          <a:p>
            <a:r>
              <a:rPr lang="en-IE" b="0" dirty="0">
                <a:solidFill>
                  <a:schemeClr val="tx1"/>
                </a:solidFill>
                <a:latin typeface="Times New Roman" panose="02020603050405020304" pitchFamily="18" charset="0"/>
                <a:cs typeface="Times New Roman" panose="02020603050405020304" pitchFamily="18" charset="0"/>
              </a:rPr>
              <a:t>An asset is a present economic resource controlled by the entity as a result of past events</a:t>
            </a:r>
            <a:endParaRPr lang="en-GB" b="0" dirty="0">
              <a:solidFill>
                <a:schemeClr val="tx1"/>
              </a:solidFill>
              <a:latin typeface="Times New Roman" panose="02020603050405020304" pitchFamily="18" charset="0"/>
              <a:cs typeface="Times New Roman" panose="02020603050405020304" pitchFamily="18" charset="0"/>
            </a:endParaRPr>
          </a:p>
          <a:p>
            <a:r>
              <a:rPr lang="en-IE" b="0" dirty="0">
                <a:solidFill>
                  <a:schemeClr val="tx1"/>
                </a:solidFill>
                <a:latin typeface="Times New Roman" panose="02020603050405020304" pitchFamily="18" charset="0"/>
                <a:cs typeface="Times New Roman" panose="02020603050405020304" pitchFamily="18" charset="0"/>
              </a:rPr>
              <a:t> </a:t>
            </a:r>
            <a:endParaRPr lang="en-GB" b="0" dirty="0">
              <a:solidFill>
                <a:schemeClr val="tx1"/>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IE" b="0" dirty="0">
                <a:solidFill>
                  <a:schemeClr val="tx1"/>
                </a:solidFill>
                <a:latin typeface="Times New Roman" panose="02020603050405020304" pitchFamily="18" charset="0"/>
                <a:cs typeface="Times New Roman" panose="02020603050405020304" pitchFamily="18" charset="0"/>
              </a:rPr>
              <a:t>An economic resource is a right that has the potential to produce economic benefits</a:t>
            </a:r>
            <a:endParaRPr lang="en-GB" b="0" dirty="0">
              <a:solidFill>
                <a:schemeClr val="tx1"/>
              </a:solidFill>
              <a:latin typeface="Times New Roman" panose="02020603050405020304" pitchFamily="18" charset="0"/>
              <a:cs typeface="Times New Roman" panose="02020603050405020304" pitchFamily="18" charset="0"/>
            </a:endParaRPr>
          </a:p>
          <a:p>
            <a:endParaRPr lang="en-IE" sz="1500" dirty="0"/>
          </a:p>
        </p:txBody>
      </p:sp>
      <p:pic>
        <p:nvPicPr>
          <p:cNvPr id="4" name="Picture 3">
            <a:extLst>
              <a:ext uri="{FF2B5EF4-FFF2-40B4-BE49-F238E27FC236}">
                <a16:creationId xmlns:a16="http://schemas.microsoft.com/office/drawing/2014/main" id="{B324CBAF-5A5F-4A6C-9167-E0CD6CB00E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4754" y="4809513"/>
            <a:ext cx="2729037" cy="1714500"/>
          </a:xfrm>
          <a:prstGeom prst="rect">
            <a:avLst/>
          </a:prstGeom>
        </p:spPr>
      </p:pic>
    </p:spTree>
    <p:extLst>
      <p:ext uri="{BB962C8B-B14F-4D97-AF65-F5344CB8AC3E}">
        <p14:creationId xmlns:p14="http://schemas.microsoft.com/office/powerpoint/2010/main" val="40682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28" y="89120"/>
            <a:ext cx="7429500" cy="763524"/>
          </a:xfrm>
        </p:spPr>
        <p:txBody>
          <a:bodyPr>
            <a:normAutofit/>
          </a:bodyPr>
          <a:lstStyle/>
          <a:p>
            <a:r>
              <a:rPr lang="en-GB" dirty="0">
                <a:solidFill>
                  <a:schemeClr val="accent2"/>
                </a:solidFill>
                <a:latin typeface="Calibri" panose="020F0502020204030204" pitchFamily="34" charset="0"/>
                <a:cs typeface="Calibri" panose="020F0502020204030204" pitchFamily="34" charset="0"/>
              </a:rPr>
              <a:t>Definition of a </a:t>
            </a:r>
            <a:r>
              <a:rPr lang="en-GB" b="1" dirty="0">
                <a:solidFill>
                  <a:schemeClr val="accent2"/>
                </a:solidFill>
                <a:latin typeface="Calibri" panose="020F0502020204030204" pitchFamily="34" charset="0"/>
                <a:cs typeface="Calibri" panose="020F0502020204030204" pitchFamily="34" charset="0"/>
              </a:rPr>
              <a:t>liability</a:t>
            </a:r>
          </a:p>
        </p:txBody>
      </p:sp>
      <p:sp>
        <p:nvSpPr>
          <p:cNvPr id="3" name="Content Placeholder 2"/>
          <p:cNvSpPr>
            <a:spLocks noGrp="1"/>
          </p:cNvSpPr>
          <p:nvPr>
            <p:ph idx="1"/>
          </p:nvPr>
        </p:nvSpPr>
        <p:spPr>
          <a:xfrm>
            <a:off x="448965" y="1556732"/>
            <a:ext cx="8246070" cy="3564788"/>
          </a:xfrm>
        </p:spPr>
        <p:txBody>
          <a:bodyPr>
            <a:normAutofit/>
          </a:bodyPr>
          <a:lstStyle/>
          <a:p>
            <a:endParaRPr lang="en-IE" b="0" dirty="0">
              <a:solidFill>
                <a:schemeClr val="tx1"/>
              </a:solidFill>
            </a:endParaRPr>
          </a:p>
          <a:p>
            <a:r>
              <a:rPr lang="en-IE" b="0" dirty="0">
                <a:solidFill>
                  <a:schemeClr val="tx1"/>
                </a:solidFill>
                <a:latin typeface="Times New Roman" panose="02020603050405020304" pitchFamily="18" charset="0"/>
                <a:cs typeface="Times New Roman" panose="02020603050405020304" pitchFamily="18" charset="0"/>
              </a:rPr>
              <a:t>A liability is a present obligation of the entity to transfer an economic resource as a result of past events</a:t>
            </a:r>
          </a:p>
          <a:p>
            <a:endParaRPr lang="en-GB" b="0" dirty="0">
              <a:solidFill>
                <a:schemeClr val="tx1"/>
              </a:solidFill>
            </a:endParaRPr>
          </a:p>
          <a:p>
            <a:endParaRPr lang="en-IE" sz="1500" dirty="0"/>
          </a:p>
        </p:txBody>
      </p:sp>
      <p:pic>
        <p:nvPicPr>
          <p:cNvPr id="4" name="Picture 3">
            <a:extLst>
              <a:ext uri="{FF2B5EF4-FFF2-40B4-BE49-F238E27FC236}">
                <a16:creationId xmlns:a16="http://schemas.microsoft.com/office/drawing/2014/main" id="{245B9BF3-37CC-4B8F-8290-E0F6B96DB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3115" y="4035670"/>
            <a:ext cx="3265715" cy="2171700"/>
          </a:xfrm>
          <a:prstGeom prst="rect">
            <a:avLst/>
          </a:prstGeom>
        </p:spPr>
      </p:pic>
    </p:spTree>
    <p:extLst>
      <p:ext uri="{BB962C8B-B14F-4D97-AF65-F5344CB8AC3E}">
        <p14:creationId xmlns:p14="http://schemas.microsoft.com/office/powerpoint/2010/main" val="2540230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5" y="80113"/>
            <a:ext cx="7429500" cy="763524"/>
          </a:xfrm>
        </p:spPr>
        <p:txBody>
          <a:bodyPr>
            <a:normAutofit/>
          </a:bodyPr>
          <a:lstStyle/>
          <a:p>
            <a:r>
              <a:rPr lang="en-GB" b="1" dirty="0">
                <a:solidFill>
                  <a:schemeClr val="accent2"/>
                </a:solidFill>
                <a:latin typeface="Calibri" panose="020F0502020204030204" pitchFamily="34" charset="0"/>
                <a:cs typeface="Calibri" panose="020F0502020204030204" pitchFamily="34" charset="0"/>
              </a:rPr>
              <a:t>Quiz</a:t>
            </a:r>
          </a:p>
        </p:txBody>
      </p:sp>
      <p:sp>
        <p:nvSpPr>
          <p:cNvPr id="3" name="Content Placeholder 2"/>
          <p:cNvSpPr>
            <a:spLocks noGrp="1"/>
          </p:cNvSpPr>
          <p:nvPr>
            <p:ph idx="1"/>
          </p:nvPr>
        </p:nvSpPr>
        <p:spPr>
          <a:xfrm>
            <a:off x="228600" y="747929"/>
            <a:ext cx="8572500" cy="3564788"/>
          </a:xfrm>
        </p:spPr>
        <p:txBody>
          <a:bodyPr>
            <a:normAutofit/>
          </a:bodyPr>
          <a:lstStyle/>
          <a:p>
            <a:endParaRPr lang="en-IE" sz="1500" dirty="0">
              <a:solidFill>
                <a:schemeClr val="tx1"/>
              </a:solidFill>
              <a:latin typeface="Times New Roman" panose="02020603050405020304" pitchFamily="18" charset="0"/>
              <a:cs typeface="Times New Roman" panose="02020603050405020304" pitchFamily="18" charset="0"/>
            </a:endParaRPr>
          </a:p>
          <a:p>
            <a:r>
              <a:rPr lang="en-IE" sz="1800" b="0" dirty="0">
                <a:solidFill>
                  <a:schemeClr val="tx1"/>
                </a:solidFill>
                <a:latin typeface="Arial" panose="020B0604020202020204" pitchFamily="34" charset="0"/>
                <a:cs typeface="Arial" panose="020B0604020202020204" pitchFamily="34" charset="0"/>
              </a:rPr>
              <a:t>An up and coming golf brand signs a contract with a popular professional golfer, Simba Forest, to wear their brand during an upcoming tour</a:t>
            </a:r>
          </a:p>
          <a:p>
            <a:endParaRPr lang="en-IE" sz="1800" b="0" dirty="0">
              <a:solidFill>
                <a:schemeClr val="tx1"/>
              </a:solidFill>
              <a:latin typeface="Arial" panose="020B0604020202020204" pitchFamily="34" charset="0"/>
              <a:cs typeface="Arial" panose="020B0604020202020204" pitchFamily="34" charset="0"/>
            </a:endParaRPr>
          </a:p>
          <a:p>
            <a:r>
              <a:rPr lang="en-IE" sz="1800" b="0" dirty="0">
                <a:solidFill>
                  <a:schemeClr val="tx1"/>
                </a:solidFill>
                <a:latin typeface="Arial" panose="020B0604020202020204" pitchFamily="34" charset="0"/>
                <a:cs typeface="Arial" panose="020B0604020202020204" pitchFamily="34" charset="0"/>
              </a:rPr>
              <a:t>How would the accountant of the brand think about this contract?</a:t>
            </a:r>
          </a:p>
          <a:p>
            <a:endParaRPr lang="en-IE"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922C71-2E70-44B3-84D3-7B14C9EF3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550" y="3938371"/>
            <a:ext cx="3257550" cy="2171700"/>
          </a:xfrm>
          <a:prstGeom prst="rect">
            <a:avLst/>
          </a:prstGeom>
        </p:spPr>
      </p:pic>
    </p:spTree>
    <p:extLst>
      <p:ext uri="{BB962C8B-B14F-4D97-AF65-F5344CB8AC3E}">
        <p14:creationId xmlns:p14="http://schemas.microsoft.com/office/powerpoint/2010/main" val="2160375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5" y="80113"/>
            <a:ext cx="7429500" cy="763524"/>
          </a:xfrm>
        </p:spPr>
        <p:txBody>
          <a:bodyPr>
            <a:normAutofit/>
          </a:bodyPr>
          <a:lstStyle/>
          <a:p>
            <a:r>
              <a:rPr lang="en-GB" b="1" dirty="0">
                <a:solidFill>
                  <a:schemeClr val="accent2"/>
                </a:solidFill>
                <a:latin typeface="Calibri" panose="020F0502020204030204" pitchFamily="34" charset="0"/>
                <a:cs typeface="Calibri" panose="020F0502020204030204" pitchFamily="34" charset="0"/>
              </a:rPr>
              <a:t>Answer</a:t>
            </a:r>
          </a:p>
        </p:txBody>
      </p:sp>
      <p:pic>
        <p:nvPicPr>
          <p:cNvPr id="5" name="Picture 4">
            <a:extLst>
              <a:ext uri="{FF2B5EF4-FFF2-40B4-BE49-F238E27FC236}">
                <a16:creationId xmlns:a16="http://schemas.microsoft.com/office/drawing/2014/main" id="{B7922C71-2E70-44B3-84D3-7B14C9EF3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5392" y="5479956"/>
            <a:ext cx="1890346" cy="1260231"/>
          </a:xfrm>
          <a:prstGeom prst="rect">
            <a:avLst/>
          </a:prstGeom>
        </p:spPr>
      </p:pic>
      <p:sp>
        <p:nvSpPr>
          <p:cNvPr id="6" name="Content Placeholder 5">
            <a:extLst>
              <a:ext uri="{FF2B5EF4-FFF2-40B4-BE49-F238E27FC236}">
                <a16:creationId xmlns:a16="http://schemas.microsoft.com/office/drawing/2014/main" id="{6B15D9A2-7325-4184-A3AA-495894FCF0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59638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7" y="89981"/>
            <a:ext cx="7429500" cy="763524"/>
          </a:xfrm>
        </p:spPr>
        <p:txBody>
          <a:bodyPr>
            <a:normAutofit/>
          </a:bodyPr>
          <a:lstStyle/>
          <a:p>
            <a:r>
              <a:rPr lang="en-GB" dirty="0">
                <a:solidFill>
                  <a:schemeClr val="accent2"/>
                </a:solidFill>
                <a:latin typeface="Calibri" panose="020F0502020204030204" pitchFamily="34" charset="0"/>
                <a:cs typeface="Calibri" panose="020F0502020204030204" pitchFamily="34" charset="0"/>
              </a:rPr>
              <a:t>Definition of </a:t>
            </a:r>
            <a:r>
              <a:rPr lang="en-GB" b="1" dirty="0">
                <a:solidFill>
                  <a:schemeClr val="accent2"/>
                </a:solidFill>
                <a:latin typeface="Calibri" panose="020F0502020204030204" pitchFamily="34" charset="0"/>
                <a:cs typeface="Calibri" panose="020F0502020204030204" pitchFamily="34" charset="0"/>
              </a:rPr>
              <a:t>equity</a:t>
            </a:r>
          </a:p>
        </p:txBody>
      </p:sp>
      <p:sp>
        <p:nvSpPr>
          <p:cNvPr id="3" name="Content Placeholder 2"/>
          <p:cNvSpPr>
            <a:spLocks noGrp="1"/>
          </p:cNvSpPr>
          <p:nvPr>
            <p:ph idx="1"/>
          </p:nvPr>
        </p:nvSpPr>
        <p:spPr>
          <a:xfrm>
            <a:off x="448965" y="1375026"/>
            <a:ext cx="8246070" cy="3564788"/>
          </a:xfrm>
        </p:spPr>
        <p:txBody>
          <a:bodyPr>
            <a:normAutofit/>
          </a:bodyPr>
          <a:lstStyle/>
          <a:p>
            <a:endParaRPr lang="en-IE" b="0" dirty="0">
              <a:solidFill>
                <a:schemeClr val="tx1"/>
              </a:solidFill>
            </a:endParaRPr>
          </a:p>
          <a:p>
            <a:endParaRPr lang="en-IE" b="0" dirty="0">
              <a:solidFill>
                <a:schemeClr val="tx1"/>
              </a:solidFill>
            </a:endParaRPr>
          </a:p>
          <a:p>
            <a:r>
              <a:rPr lang="en-IE" b="0" dirty="0">
                <a:solidFill>
                  <a:schemeClr val="tx1"/>
                </a:solidFill>
                <a:latin typeface="Times New Roman" panose="02020603050405020304" pitchFamily="18" charset="0"/>
                <a:cs typeface="Times New Roman" panose="02020603050405020304" pitchFamily="18" charset="0"/>
              </a:rPr>
              <a:t>Equity is the residual interest in the assets of the entity after deducting all of its liabilities</a:t>
            </a:r>
            <a:endParaRPr lang="en-GB" b="0" dirty="0">
              <a:solidFill>
                <a:schemeClr val="tx1"/>
              </a:solidFill>
              <a:latin typeface="Times New Roman" panose="02020603050405020304" pitchFamily="18" charset="0"/>
              <a:cs typeface="Times New Roman" panose="02020603050405020304" pitchFamily="18" charset="0"/>
            </a:endParaRPr>
          </a:p>
          <a:p>
            <a:endParaRPr lang="en-GB" b="0" dirty="0">
              <a:solidFill>
                <a:schemeClr val="tx1"/>
              </a:solidFill>
            </a:endParaRPr>
          </a:p>
          <a:p>
            <a:endParaRPr lang="en-IE" sz="1500" dirty="0"/>
          </a:p>
        </p:txBody>
      </p:sp>
      <p:pic>
        <p:nvPicPr>
          <p:cNvPr id="4" name="Picture 3">
            <a:extLst>
              <a:ext uri="{FF2B5EF4-FFF2-40B4-BE49-F238E27FC236}">
                <a16:creationId xmlns:a16="http://schemas.microsoft.com/office/drawing/2014/main" id="{B2A62F79-B8BD-4006-81E9-0BB1169D7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3821" y="4111127"/>
            <a:ext cx="1891214" cy="2171700"/>
          </a:xfrm>
          <a:prstGeom prst="rect">
            <a:avLst/>
          </a:prstGeom>
        </p:spPr>
      </p:pic>
    </p:spTree>
    <p:extLst>
      <p:ext uri="{BB962C8B-B14F-4D97-AF65-F5344CB8AC3E}">
        <p14:creationId xmlns:p14="http://schemas.microsoft.com/office/powerpoint/2010/main" val="581073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25" y="99312"/>
            <a:ext cx="7429500" cy="763524"/>
          </a:xfrm>
        </p:spPr>
        <p:txBody>
          <a:bodyPr>
            <a:normAutofit/>
          </a:bodyPr>
          <a:lstStyle/>
          <a:p>
            <a:r>
              <a:rPr lang="en-GB" dirty="0">
                <a:solidFill>
                  <a:schemeClr val="accent2"/>
                </a:solidFill>
                <a:latin typeface="Calibri" panose="020F0502020204030204" pitchFamily="34" charset="0"/>
                <a:cs typeface="Calibri" panose="020F0502020204030204" pitchFamily="34" charset="0"/>
              </a:rPr>
              <a:t>Definition of </a:t>
            </a:r>
            <a:r>
              <a:rPr lang="en-GB" b="1" dirty="0">
                <a:solidFill>
                  <a:schemeClr val="accent2"/>
                </a:solidFill>
                <a:latin typeface="Calibri" panose="020F0502020204030204" pitchFamily="34" charset="0"/>
                <a:cs typeface="Calibri" panose="020F0502020204030204" pitchFamily="34" charset="0"/>
              </a:rPr>
              <a:t>income </a:t>
            </a:r>
            <a:r>
              <a:rPr lang="en-GB" dirty="0">
                <a:solidFill>
                  <a:schemeClr val="accent2"/>
                </a:solidFill>
                <a:latin typeface="Calibri" panose="020F0502020204030204" pitchFamily="34" charset="0"/>
                <a:cs typeface="Calibri" panose="020F0502020204030204" pitchFamily="34" charset="0"/>
              </a:rPr>
              <a:t>and</a:t>
            </a:r>
            <a:r>
              <a:rPr lang="en-GB" b="1" dirty="0">
                <a:solidFill>
                  <a:schemeClr val="accent2"/>
                </a:solidFill>
                <a:latin typeface="Calibri" panose="020F0502020204030204" pitchFamily="34" charset="0"/>
                <a:cs typeface="Calibri" panose="020F0502020204030204" pitchFamily="34" charset="0"/>
              </a:rPr>
              <a:t> expenses</a:t>
            </a:r>
          </a:p>
        </p:txBody>
      </p:sp>
      <p:sp>
        <p:nvSpPr>
          <p:cNvPr id="3" name="Content Placeholder 2"/>
          <p:cNvSpPr>
            <a:spLocks noGrp="1"/>
          </p:cNvSpPr>
          <p:nvPr>
            <p:ph idx="1"/>
          </p:nvPr>
        </p:nvSpPr>
        <p:spPr>
          <a:xfrm>
            <a:off x="448965" y="1180995"/>
            <a:ext cx="8246070" cy="3564788"/>
          </a:xfrm>
        </p:spPr>
        <p:txBody>
          <a:bodyPr>
            <a:normAutofit fontScale="25000" lnSpcReduction="20000"/>
          </a:bodyPr>
          <a:lstStyle/>
          <a:p>
            <a:r>
              <a:rPr lang="en-IE" sz="6400" b="0" dirty="0">
                <a:solidFill>
                  <a:schemeClr val="tx1"/>
                </a:solidFill>
                <a:latin typeface="Arial" panose="020B0604020202020204" pitchFamily="34" charset="0"/>
                <a:cs typeface="Arial" panose="020B0604020202020204" pitchFamily="34" charset="0"/>
              </a:rPr>
              <a:t>Income:</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Income is increases in assets, or decreases in liabilities</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that result in increases in equity</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other than those relating to contributions from holders of equity claims</a:t>
            </a:r>
            <a:br>
              <a:rPr lang="en-IE" sz="6400" b="0" dirty="0">
                <a:solidFill>
                  <a:schemeClr val="tx1"/>
                </a:solidFill>
                <a:latin typeface="Arial" panose="020B0604020202020204" pitchFamily="34" charset="0"/>
                <a:cs typeface="Arial" panose="020B0604020202020204" pitchFamily="34" charset="0"/>
              </a:rPr>
            </a:br>
            <a:endParaRPr lang="en-IE" sz="6400" b="0" dirty="0">
              <a:solidFill>
                <a:schemeClr val="tx1"/>
              </a:solidFill>
              <a:latin typeface="Arial" panose="020B0604020202020204" pitchFamily="34" charset="0"/>
              <a:cs typeface="Arial" panose="020B0604020202020204" pitchFamily="34" charset="0"/>
            </a:endParaRPr>
          </a:p>
          <a:p>
            <a:r>
              <a:rPr lang="en-IE" sz="6400" b="0" dirty="0">
                <a:solidFill>
                  <a:schemeClr val="tx1"/>
                </a:solidFill>
                <a:latin typeface="Arial" panose="020B0604020202020204" pitchFamily="34" charset="0"/>
                <a:cs typeface="Arial" panose="020B0604020202020204" pitchFamily="34" charset="0"/>
              </a:rPr>
              <a:t>Expenses:</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Expenses are decreases in assets, or increases in liabilities</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that result in decreases in equity</a:t>
            </a:r>
          </a:p>
          <a:p>
            <a:pPr lvl="1">
              <a:buFont typeface="Courier New" panose="02070309020205020404" pitchFamily="49" charset="0"/>
              <a:buChar char="o"/>
            </a:pPr>
            <a:r>
              <a:rPr lang="en-IE" sz="6400" b="0" dirty="0">
                <a:solidFill>
                  <a:schemeClr val="tx1"/>
                </a:solidFill>
                <a:latin typeface="Arial" panose="020B0604020202020204" pitchFamily="34" charset="0"/>
                <a:cs typeface="Arial" panose="020B0604020202020204" pitchFamily="34" charset="0"/>
              </a:rPr>
              <a:t> other than those relating to distributions to holders of equity claims</a:t>
            </a:r>
            <a:endParaRPr lang="en-GB" sz="6400" b="0" dirty="0">
              <a:solidFill>
                <a:schemeClr val="tx1"/>
              </a:solidFill>
              <a:latin typeface="Arial" panose="020B0604020202020204" pitchFamily="34" charset="0"/>
              <a:cs typeface="Arial" panose="020B0604020202020204" pitchFamily="34" charset="0"/>
            </a:endParaRPr>
          </a:p>
          <a:p>
            <a:pPr marL="342900" lvl="1"/>
            <a:endParaRPr lang="en-GB" sz="6400" b="0" dirty="0">
              <a:solidFill>
                <a:schemeClr val="tx1"/>
              </a:solidFill>
              <a:latin typeface="Times New Roman" panose="02020603050405020304" pitchFamily="18" charset="0"/>
              <a:cs typeface="Times New Roman" panose="02020603050405020304" pitchFamily="18" charset="0"/>
            </a:endParaRPr>
          </a:p>
          <a:p>
            <a:pPr marL="342900" lvl="1"/>
            <a:endParaRPr lang="en-GB" sz="6400" b="0" dirty="0">
              <a:solidFill>
                <a:schemeClr val="tx1"/>
              </a:solidFill>
              <a:latin typeface="Times New Roman" panose="02020603050405020304" pitchFamily="18" charset="0"/>
              <a:cs typeface="Times New Roman" panose="02020603050405020304" pitchFamily="18" charset="0"/>
            </a:endParaRPr>
          </a:p>
          <a:p>
            <a:endParaRPr lang="en-GB" sz="6400" b="0" dirty="0">
              <a:solidFill>
                <a:schemeClr val="tx1"/>
              </a:solidFill>
            </a:endParaRPr>
          </a:p>
          <a:p>
            <a:endParaRPr lang="en-IE" sz="1500" dirty="0"/>
          </a:p>
        </p:txBody>
      </p:sp>
    </p:spTree>
    <p:extLst>
      <p:ext uri="{BB962C8B-B14F-4D97-AF65-F5344CB8AC3E}">
        <p14:creationId xmlns:p14="http://schemas.microsoft.com/office/powerpoint/2010/main" val="117992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3026A-D229-7646-BAA2-23BCD5D1702F}"/>
              </a:ext>
            </a:extLst>
          </p:cNvPr>
          <p:cNvSpPr>
            <a:spLocks noGrp="1"/>
          </p:cNvSpPr>
          <p:nvPr>
            <p:ph type="title"/>
          </p:nvPr>
        </p:nvSpPr>
        <p:spPr>
          <a:xfrm>
            <a:off x="0" y="270391"/>
            <a:ext cx="7200001" cy="540000"/>
          </a:xfrm>
        </p:spPr>
        <p:txBody>
          <a:bodyPr/>
          <a:lstStyle/>
          <a:p>
            <a:r>
              <a:rPr lang="fr-FR" sz="3200" dirty="0">
                <a:solidFill>
                  <a:schemeClr val="accent2"/>
                </a:solidFill>
              </a:rPr>
              <a:t>Session 1:  </a:t>
            </a:r>
            <a:r>
              <a:rPr lang="fr-FR" sz="3200" dirty="0" err="1">
                <a:solidFill>
                  <a:schemeClr val="accent2"/>
                </a:solidFill>
              </a:rPr>
              <a:t>Context</a:t>
            </a:r>
            <a:endParaRPr lang="fr-FR" sz="3200" dirty="0">
              <a:solidFill>
                <a:schemeClr val="accent2"/>
              </a:solidFill>
            </a:endParaRPr>
          </a:p>
        </p:txBody>
      </p:sp>
      <p:sp>
        <p:nvSpPr>
          <p:cNvPr id="7" name="Text Placeholder 6">
            <a:extLst>
              <a:ext uri="{FF2B5EF4-FFF2-40B4-BE49-F238E27FC236}">
                <a16:creationId xmlns:a16="http://schemas.microsoft.com/office/drawing/2014/main" id="{65F230F6-36B8-4110-93B6-60431FA96E8F}"/>
              </a:ext>
            </a:extLst>
          </p:cNvPr>
          <p:cNvSpPr>
            <a:spLocks noGrp="1"/>
          </p:cNvSpPr>
          <p:nvPr>
            <p:ph type="body" sz="quarter" idx="13"/>
          </p:nvPr>
        </p:nvSpPr>
        <p:spPr>
          <a:xfrm>
            <a:off x="0" y="1400175"/>
            <a:ext cx="9144000" cy="4883179"/>
          </a:xfrm>
        </p:spPr>
        <p:txBody>
          <a:bodyPr/>
          <a:lstStyle/>
          <a:p>
            <a:r>
              <a:rPr lang="en-GB" sz="2000" b="0" dirty="0">
                <a:solidFill>
                  <a:schemeClr val="tx1"/>
                </a:solidFill>
              </a:rPr>
              <a:t>Why learn international accounting rules?</a:t>
            </a:r>
          </a:p>
          <a:p>
            <a:r>
              <a:rPr lang="en-GB" sz="2000" b="0" dirty="0">
                <a:solidFill>
                  <a:schemeClr val="tx1"/>
                </a:solidFill>
              </a:rPr>
              <a:t>Group project info</a:t>
            </a:r>
          </a:p>
          <a:p>
            <a:r>
              <a:rPr lang="en-GB" sz="2000" b="0" dirty="0">
                <a:solidFill>
                  <a:schemeClr val="tx1"/>
                </a:solidFill>
              </a:rPr>
              <a:t>International Accounting Standards Board (IASB)</a:t>
            </a:r>
          </a:p>
          <a:p>
            <a:r>
              <a:rPr lang="en-GB" sz="2000" b="0" dirty="0">
                <a:solidFill>
                  <a:schemeClr val="tx1"/>
                </a:solidFill>
              </a:rPr>
              <a:t>The Conceptual Framework</a:t>
            </a:r>
          </a:p>
          <a:p>
            <a:r>
              <a:rPr lang="en-GB" sz="2000" b="0" dirty="0">
                <a:solidFill>
                  <a:schemeClr val="tx1"/>
                </a:solidFill>
              </a:rPr>
              <a:t>Presentation of Financial Statements (IAS 1)</a:t>
            </a:r>
          </a:p>
          <a:p>
            <a:r>
              <a:rPr lang="en-GB" sz="2000" b="0" dirty="0">
                <a:solidFill>
                  <a:schemeClr val="tx1"/>
                </a:solidFill>
              </a:rPr>
              <a:t>Group accounting – core concepts</a:t>
            </a:r>
          </a:p>
        </p:txBody>
      </p:sp>
    </p:spTree>
    <p:extLst>
      <p:ext uri="{BB962C8B-B14F-4D97-AF65-F5344CB8AC3E}">
        <p14:creationId xmlns:p14="http://schemas.microsoft.com/office/powerpoint/2010/main" val="411200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fr-FR" dirty="0" err="1"/>
              <a:t>Presentation</a:t>
            </a:r>
            <a:r>
              <a:rPr lang="fr-FR" dirty="0"/>
              <a:t> of </a:t>
            </a:r>
            <a:r>
              <a:rPr lang="fr-FR" dirty="0" err="1"/>
              <a:t>financial</a:t>
            </a:r>
            <a:r>
              <a:rPr lang="fr-FR" dirty="0"/>
              <a:t> </a:t>
            </a:r>
            <a:r>
              <a:rPr lang="fr-FR" dirty="0" err="1"/>
              <a:t>statements</a:t>
            </a:r>
            <a:r>
              <a:rPr lang="fr-FR" dirty="0"/>
              <a:t> (IAS 1)</a:t>
            </a:r>
          </a:p>
        </p:txBody>
      </p:sp>
    </p:spTree>
    <p:extLst>
      <p:ext uri="{BB962C8B-B14F-4D97-AF65-F5344CB8AC3E}">
        <p14:creationId xmlns:p14="http://schemas.microsoft.com/office/powerpoint/2010/main" val="1797081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629"/>
            <a:ext cx="6344816" cy="681134"/>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IAS 1</a:t>
            </a:r>
          </a:p>
        </p:txBody>
      </p:sp>
      <p:sp>
        <p:nvSpPr>
          <p:cNvPr id="3" name="Content Placeholder 2"/>
          <p:cNvSpPr>
            <a:spLocks noGrp="1"/>
          </p:cNvSpPr>
          <p:nvPr>
            <p:ph idx="1"/>
          </p:nvPr>
        </p:nvSpPr>
        <p:spPr>
          <a:xfrm>
            <a:off x="197038" y="997716"/>
            <a:ext cx="8769679" cy="5477730"/>
          </a:xfrm>
        </p:spPr>
        <p:txBody>
          <a:bodyPr>
            <a:normAutofit fontScale="25000" lnSpcReduction="20000"/>
          </a:bodyPr>
          <a:lstStyle/>
          <a:p>
            <a:pPr>
              <a:lnSpc>
                <a:spcPct val="120000"/>
              </a:lnSpc>
            </a:pPr>
            <a:r>
              <a:rPr lang="en-GB" sz="6400" b="0" dirty="0">
                <a:solidFill>
                  <a:schemeClr val="tx1"/>
                </a:solidFill>
                <a:latin typeface="Arial" panose="020B0604020202020204" pitchFamily="34" charset="0"/>
                <a:cs typeface="Arial" panose="020B0604020202020204" pitchFamily="34" charset="0"/>
              </a:rPr>
              <a:t>IAS 1 is different in nature to the other IFRSs:</a:t>
            </a:r>
          </a:p>
          <a:p>
            <a:pPr marL="857250" lvl="1" indent="-857250">
              <a:lnSpc>
                <a:spcPct val="120000"/>
              </a:lnSpc>
              <a:buFont typeface="Arial" panose="020B0604020202020204" pitchFamily="34" charset="0"/>
              <a:buChar char="•"/>
            </a:pPr>
            <a:r>
              <a:rPr lang="en-GB" sz="6400" b="0" dirty="0">
                <a:solidFill>
                  <a:schemeClr val="tx1"/>
                </a:solidFill>
                <a:latin typeface="Arial" panose="020B0604020202020204" pitchFamily="34" charset="0"/>
                <a:cs typeface="Arial" panose="020B0604020202020204" pitchFamily="34" charset="0"/>
              </a:rPr>
              <a:t>IAS 1 outlines the broad structure of the financial statements</a:t>
            </a:r>
          </a:p>
          <a:p>
            <a:pPr marL="857250" lvl="1" indent="-857250">
              <a:lnSpc>
                <a:spcPct val="120000"/>
              </a:lnSpc>
              <a:buFont typeface="Arial" panose="020B0604020202020204" pitchFamily="34" charset="0"/>
              <a:buChar char="•"/>
            </a:pPr>
            <a:r>
              <a:rPr lang="en-GB" sz="6400" b="0" dirty="0">
                <a:solidFill>
                  <a:schemeClr val="tx1"/>
                </a:solidFill>
                <a:latin typeface="Arial" panose="020B0604020202020204" pitchFamily="34" charset="0"/>
                <a:cs typeface="Arial" panose="020B0604020202020204" pitchFamily="34" charset="0"/>
              </a:rPr>
              <a:t>Other IFRSs fill in the detail within the financial statements: the recognition, measurement &amp; disclosure requirements</a:t>
            </a:r>
          </a:p>
          <a:p>
            <a:pPr marL="857250" lvl="1" indent="-857250">
              <a:lnSpc>
                <a:spcPct val="120000"/>
              </a:lnSpc>
              <a:buFont typeface="Arial" panose="020B0604020202020204" pitchFamily="34" charset="0"/>
              <a:buChar char="•"/>
            </a:pPr>
            <a:endParaRPr lang="en-GB" sz="6400" b="0" dirty="0">
              <a:solidFill>
                <a:schemeClr val="tx1"/>
              </a:solidFill>
              <a:latin typeface="Arial" panose="020B0604020202020204" pitchFamily="34" charset="0"/>
              <a:cs typeface="Arial" panose="020B0604020202020204" pitchFamily="34" charset="0"/>
            </a:endParaRPr>
          </a:p>
          <a:p>
            <a:pPr>
              <a:lnSpc>
                <a:spcPct val="120000"/>
              </a:lnSpc>
            </a:pPr>
            <a:r>
              <a:rPr lang="en-GB" sz="6400" b="0" dirty="0">
                <a:solidFill>
                  <a:schemeClr val="tx1"/>
                </a:solidFill>
                <a:latin typeface="Arial" panose="020B0604020202020204" pitchFamily="34" charset="0"/>
                <a:cs typeface="Arial" panose="020B0604020202020204" pitchFamily="34" charset="0"/>
              </a:rPr>
              <a:t>IAS 1 takes priority over the IASB’s </a:t>
            </a:r>
            <a:r>
              <a:rPr lang="en-GB" sz="6400" b="0" i="1" dirty="0">
                <a:solidFill>
                  <a:schemeClr val="tx1"/>
                </a:solidFill>
                <a:latin typeface="Arial" panose="020B0604020202020204" pitchFamily="34" charset="0"/>
                <a:cs typeface="Arial" panose="020B0604020202020204" pitchFamily="34" charset="0"/>
              </a:rPr>
              <a:t>Conceptual Framework for Financial Reporting </a:t>
            </a:r>
            <a:r>
              <a:rPr lang="en-GB" sz="6400" b="0" dirty="0">
                <a:solidFill>
                  <a:schemeClr val="tx1"/>
                </a:solidFill>
                <a:latin typeface="Arial" panose="020B0604020202020204" pitchFamily="34" charset="0"/>
                <a:cs typeface="Arial" panose="020B0604020202020204" pitchFamily="34" charset="0"/>
              </a:rPr>
              <a:t>where any conflict arises</a:t>
            </a:r>
          </a:p>
          <a:p>
            <a:pPr>
              <a:lnSpc>
                <a:spcPct val="120000"/>
              </a:lnSpc>
            </a:pPr>
            <a:endParaRPr lang="en-GB" sz="6400" b="0" dirty="0">
              <a:solidFill>
                <a:schemeClr val="tx1"/>
              </a:solidFill>
              <a:latin typeface="Arial" panose="020B0604020202020204" pitchFamily="34" charset="0"/>
              <a:cs typeface="Arial" panose="020B0604020202020204" pitchFamily="34" charset="0"/>
            </a:endParaRPr>
          </a:p>
          <a:p>
            <a:pPr>
              <a:lnSpc>
                <a:spcPct val="120000"/>
              </a:lnSpc>
            </a:pPr>
            <a:r>
              <a:rPr lang="en-GB" sz="6400" b="0" dirty="0">
                <a:solidFill>
                  <a:schemeClr val="accent2"/>
                </a:solidFill>
                <a:latin typeface="Arial" panose="020B0604020202020204" pitchFamily="34" charset="0"/>
                <a:cs typeface="Arial" panose="020B0604020202020204" pitchFamily="34" charset="0"/>
              </a:rPr>
              <a:t>Discussing the presentation requirements of IAS 1 can be abstract</a:t>
            </a:r>
          </a:p>
          <a:p>
            <a:pPr lvl="1">
              <a:lnSpc>
                <a:spcPct val="120000"/>
              </a:lnSpc>
            </a:pPr>
            <a:r>
              <a:rPr lang="en-GB" sz="6400" b="0" dirty="0">
                <a:solidFill>
                  <a:schemeClr val="accent2"/>
                </a:solidFill>
                <a:latin typeface="Arial" panose="020B0604020202020204" pitchFamily="34" charset="0"/>
                <a:cs typeface="Arial" panose="020B0604020202020204" pitchFamily="34" charset="0"/>
              </a:rPr>
              <a:t>There are IAS 1 templates for the presentation of the balance sheet, income statement and statement of changes in equity in the notes</a:t>
            </a:r>
          </a:p>
          <a:p>
            <a:pPr lvl="1">
              <a:lnSpc>
                <a:spcPct val="120000"/>
              </a:lnSpc>
            </a:pPr>
            <a:r>
              <a:rPr lang="en-GB" sz="6400" b="0" dirty="0">
                <a:solidFill>
                  <a:schemeClr val="accent2"/>
                </a:solidFill>
                <a:latin typeface="Arial" panose="020B0604020202020204" pitchFamily="34" charset="0"/>
                <a:cs typeface="Arial" panose="020B0604020202020204" pitchFamily="34" charset="0"/>
              </a:rPr>
              <a:t>These templates can be an effective way to review the structure and presentation requirements of IAS 1</a:t>
            </a:r>
          </a:p>
          <a:p>
            <a:endParaRPr lang="en-GB" sz="4000" b="0" dirty="0">
              <a:solidFill>
                <a:schemeClr val="tx1"/>
              </a:solidFill>
              <a:latin typeface="Arial" panose="020B0604020202020204" pitchFamily="34" charset="0"/>
              <a:cs typeface="Arial" panose="020B0604020202020204" pitchFamily="34" charset="0"/>
            </a:endParaRPr>
          </a:p>
          <a:p>
            <a:endParaRPr lang="en-GB" b="0" dirty="0">
              <a:solidFill>
                <a:schemeClr val="tx1"/>
              </a:solidFill>
            </a:endParaRPr>
          </a:p>
          <a:p>
            <a:endParaRPr lang="en-GB" dirty="0"/>
          </a:p>
        </p:txBody>
      </p:sp>
    </p:spTree>
    <p:extLst>
      <p:ext uri="{BB962C8B-B14F-4D97-AF65-F5344CB8AC3E}">
        <p14:creationId xmlns:p14="http://schemas.microsoft.com/office/powerpoint/2010/main" val="3012135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95322" cy="802433"/>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The financial statements</a:t>
            </a:r>
          </a:p>
        </p:txBody>
      </p:sp>
      <p:sp>
        <p:nvSpPr>
          <p:cNvPr id="3" name="Content Placeholder 2"/>
          <p:cNvSpPr>
            <a:spLocks noGrp="1"/>
          </p:cNvSpPr>
          <p:nvPr>
            <p:ph idx="1"/>
          </p:nvPr>
        </p:nvSpPr>
        <p:spPr>
          <a:xfrm>
            <a:off x="448966" y="1045030"/>
            <a:ext cx="8246070" cy="5234458"/>
          </a:xfrm>
        </p:spPr>
        <p:txBody>
          <a:bodyPr>
            <a:noAutofit/>
          </a:bodyPr>
          <a:lstStyle/>
          <a:p>
            <a:r>
              <a:rPr lang="en-GB" sz="1600" b="0" dirty="0">
                <a:solidFill>
                  <a:schemeClr val="tx1"/>
                </a:solidFill>
                <a:latin typeface="Arial" panose="020B0604020202020204" pitchFamily="34" charset="0"/>
                <a:cs typeface="Arial" panose="020B0604020202020204" pitchFamily="34" charset="0"/>
              </a:rPr>
              <a:t>A </a:t>
            </a:r>
            <a:r>
              <a:rPr lang="en-GB" sz="1600" b="0" i="1" u="sng" dirty="0">
                <a:solidFill>
                  <a:schemeClr val="tx1"/>
                </a:solidFill>
                <a:latin typeface="Arial" panose="020B0604020202020204" pitchFamily="34" charset="0"/>
                <a:cs typeface="Arial" panose="020B0604020202020204" pitchFamily="34" charset="0"/>
              </a:rPr>
              <a:t>complete</a:t>
            </a:r>
            <a:r>
              <a:rPr lang="en-GB" sz="1600" b="0" dirty="0">
                <a:solidFill>
                  <a:schemeClr val="tx1"/>
                </a:solidFill>
                <a:latin typeface="Arial" panose="020B0604020202020204" pitchFamily="34" charset="0"/>
                <a:cs typeface="Arial" panose="020B0604020202020204" pitchFamily="34" charset="0"/>
              </a:rPr>
              <a:t> set of financial statements comprises of:</a:t>
            </a:r>
          </a:p>
          <a:p>
            <a:pPr marL="800100" lvl="1" indent="-342900">
              <a:buFont typeface="+mj-lt"/>
              <a:buAutoNum type="arabicPeriod"/>
            </a:pPr>
            <a:r>
              <a:rPr lang="en-GB" sz="1600" b="0" dirty="0">
                <a:solidFill>
                  <a:schemeClr val="tx1"/>
                </a:solidFill>
                <a:latin typeface="Arial" panose="020B0604020202020204" pitchFamily="34" charset="0"/>
                <a:cs typeface="Arial" panose="020B0604020202020204" pitchFamily="34" charset="0"/>
              </a:rPr>
              <a:t>Statement of financial position at the end of the reporting period</a:t>
            </a:r>
          </a:p>
          <a:p>
            <a:pPr marL="800100" lvl="1" indent="-342900">
              <a:buFont typeface="+mj-lt"/>
              <a:buAutoNum type="arabicPeriod"/>
            </a:pPr>
            <a:r>
              <a:rPr lang="en-GB" sz="1600" b="0" dirty="0">
                <a:solidFill>
                  <a:schemeClr val="tx1"/>
                </a:solidFill>
                <a:latin typeface="Arial" panose="020B0604020202020204" pitchFamily="34" charset="0"/>
                <a:cs typeface="Arial" panose="020B0604020202020204" pitchFamily="34" charset="0"/>
              </a:rPr>
              <a:t>Statement of profit or loss and other comprehensive income for the period.</a:t>
            </a:r>
          </a:p>
          <a:p>
            <a:pPr marL="800100" lvl="1" indent="-342900">
              <a:buFont typeface="+mj-lt"/>
              <a:buAutoNum type="arabicPeriod"/>
            </a:pPr>
            <a:r>
              <a:rPr lang="en-GB" sz="1600" b="0" dirty="0">
                <a:solidFill>
                  <a:schemeClr val="tx1"/>
                </a:solidFill>
                <a:latin typeface="Arial" panose="020B0604020202020204" pitchFamily="34" charset="0"/>
                <a:cs typeface="Arial" panose="020B0604020202020204" pitchFamily="34" charset="0"/>
              </a:rPr>
              <a:t>Statement of changes in equity for the period</a:t>
            </a:r>
          </a:p>
          <a:p>
            <a:pPr marL="800100" lvl="1" indent="-342900">
              <a:buFont typeface="+mj-lt"/>
              <a:buAutoNum type="arabicPeriod"/>
            </a:pPr>
            <a:r>
              <a:rPr lang="en-GB" sz="1600" b="0" dirty="0">
                <a:solidFill>
                  <a:schemeClr val="tx1"/>
                </a:solidFill>
                <a:latin typeface="Arial" panose="020B0604020202020204" pitchFamily="34" charset="0"/>
                <a:cs typeface="Arial" panose="020B0604020202020204" pitchFamily="34" charset="0"/>
              </a:rPr>
              <a:t>Statement of cash flows for the period</a:t>
            </a:r>
          </a:p>
          <a:p>
            <a:pPr marL="800100" lvl="1" indent="-342900">
              <a:buFont typeface="+mj-lt"/>
              <a:buAutoNum type="arabicPeriod"/>
            </a:pPr>
            <a:r>
              <a:rPr lang="en-GB" sz="1600" b="0" dirty="0">
                <a:solidFill>
                  <a:srgbClr val="0070C0"/>
                </a:solidFill>
                <a:latin typeface="Arial" panose="020B0604020202020204" pitchFamily="34" charset="0"/>
                <a:cs typeface="Arial" panose="020B0604020202020204" pitchFamily="34" charset="0"/>
              </a:rPr>
              <a:t>Notes to the financial statements – comprising of significant accounting policies and other explanatory information</a:t>
            </a:r>
          </a:p>
        </p:txBody>
      </p:sp>
    </p:spTree>
    <p:extLst>
      <p:ext uri="{BB962C8B-B14F-4D97-AF65-F5344CB8AC3E}">
        <p14:creationId xmlns:p14="http://schemas.microsoft.com/office/powerpoint/2010/main" val="913231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632"/>
            <a:ext cx="5727900" cy="593817"/>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Balance sheet</a:t>
            </a:r>
          </a:p>
        </p:txBody>
      </p:sp>
      <p:sp>
        <p:nvSpPr>
          <p:cNvPr id="3" name="Content Placeholder 2"/>
          <p:cNvSpPr>
            <a:spLocks noGrp="1"/>
          </p:cNvSpPr>
          <p:nvPr>
            <p:ph idx="1"/>
          </p:nvPr>
        </p:nvSpPr>
        <p:spPr>
          <a:xfrm>
            <a:off x="448966" y="1129004"/>
            <a:ext cx="8246070" cy="5150483"/>
          </a:xfrm>
        </p:spPr>
        <p:txBody>
          <a:bodyPr>
            <a:normAutofit/>
          </a:bodyPr>
          <a:lstStyle/>
          <a:p>
            <a:r>
              <a:rPr lang="en-GB" sz="1800" b="0" dirty="0">
                <a:solidFill>
                  <a:schemeClr val="tx1"/>
                </a:solidFill>
                <a:latin typeface="Arial" panose="020B0604020202020204" pitchFamily="34" charset="0"/>
                <a:cs typeface="Arial" panose="020B0604020202020204" pitchFamily="34" charset="0"/>
              </a:rPr>
              <a:t>IAS 1 does not prescribe any particular balance sheet format or structure. </a:t>
            </a:r>
          </a:p>
          <a:p>
            <a:pPr marL="342900" lvl="1" indent="-342900">
              <a:buFont typeface="Arial" panose="020B0604020202020204" pitchFamily="34" charset="0"/>
              <a:buChar char="•"/>
            </a:pPr>
            <a:r>
              <a:rPr lang="en-GB" sz="1800" b="0" dirty="0">
                <a:solidFill>
                  <a:schemeClr val="accent2"/>
                </a:solidFill>
                <a:latin typeface="Arial" panose="020B0604020202020204" pitchFamily="34" charset="0"/>
                <a:cs typeface="Arial" panose="020B0604020202020204" pitchFamily="34" charset="0"/>
              </a:rPr>
              <a:t>For example, it is acceptable for entities to apply either the horizontal or vertical formats of balance sheets.</a:t>
            </a:r>
          </a:p>
          <a:p>
            <a:pPr lvl="1"/>
            <a:endParaRPr lang="en-GB" sz="1800" b="0" dirty="0">
              <a:solidFill>
                <a:schemeClr val="tx1"/>
              </a:solidFill>
              <a:latin typeface="Arial" panose="020B0604020202020204" pitchFamily="34" charset="0"/>
              <a:cs typeface="Arial" panose="020B0604020202020204" pitchFamily="34" charset="0"/>
            </a:endParaRPr>
          </a:p>
          <a:p>
            <a:r>
              <a:rPr lang="en-GB" sz="1800" b="0" dirty="0">
                <a:solidFill>
                  <a:schemeClr val="tx1"/>
                </a:solidFill>
                <a:latin typeface="Arial" panose="020B0604020202020204" pitchFamily="34" charset="0"/>
                <a:cs typeface="Arial" panose="020B0604020202020204" pitchFamily="34" charset="0"/>
              </a:rPr>
              <a:t>The standard prescribes minimum requirements for separate line items on the balance sheet</a:t>
            </a:r>
          </a:p>
          <a:p>
            <a:pPr marL="285750" indent="-285750">
              <a:buFont typeface="Arial" panose="020B0604020202020204" pitchFamily="34" charset="0"/>
              <a:buChar char="•"/>
            </a:pPr>
            <a:r>
              <a:rPr lang="en-GB" sz="1800" b="0" dirty="0">
                <a:solidFill>
                  <a:schemeClr val="accent2"/>
                </a:solidFill>
                <a:latin typeface="Arial" panose="020B0604020202020204" pitchFamily="34" charset="0"/>
                <a:cs typeface="Arial" panose="020B0604020202020204" pitchFamily="34" charset="0"/>
              </a:rPr>
              <a:t>Accountants allowed flexibility to provide additional line items, headings and sub-headings</a:t>
            </a:r>
          </a:p>
        </p:txBody>
      </p:sp>
    </p:spTree>
    <p:extLst>
      <p:ext uri="{BB962C8B-B14F-4D97-AF65-F5344CB8AC3E}">
        <p14:creationId xmlns:p14="http://schemas.microsoft.com/office/powerpoint/2010/main" val="1034553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40" y="0"/>
            <a:ext cx="5653256" cy="783771"/>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Balance sheet</a:t>
            </a:r>
          </a:p>
        </p:txBody>
      </p:sp>
      <p:sp>
        <p:nvSpPr>
          <p:cNvPr id="3" name="Content Placeholder 2"/>
          <p:cNvSpPr>
            <a:spLocks noGrp="1"/>
          </p:cNvSpPr>
          <p:nvPr>
            <p:ph idx="1"/>
          </p:nvPr>
        </p:nvSpPr>
        <p:spPr>
          <a:xfrm>
            <a:off x="307910" y="1119674"/>
            <a:ext cx="8556172" cy="5159814"/>
          </a:xfrm>
        </p:spPr>
        <p:txBody>
          <a:bodyPr>
            <a:normAutofit fontScale="92500"/>
          </a:bodyPr>
          <a:lstStyle/>
          <a:p>
            <a:r>
              <a:rPr lang="en-GB" sz="2000" b="0" u="sng" dirty="0">
                <a:solidFill>
                  <a:schemeClr val="tx1"/>
                </a:solidFill>
                <a:latin typeface="Arial" panose="020B0604020202020204" pitchFamily="34" charset="0"/>
                <a:cs typeface="Arial" panose="020B0604020202020204" pitchFamily="34" charset="0"/>
              </a:rPr>
              <a:t>Current asset:</a:t>
            </a:r>
            <a:r>
              <a:rPr lang="en-GB" sz="2000" b="0" dirty="0">
                <a:solidFill>
                  <a:schemeClr val="tx1"/>
                </a:solidFill>
                <a:latin typeface="Arial" panose="020B0604020202020204" pitchFamily="34" charset="0"/>
                <a:cs typeface="Arial" panose="020B0604020202020204" pitchFamily="34" charset="0"/>
              </a:rPr>
              <a:t> an asset should be classified as current if </a:t>
            </a:r>
            <a:r>
              <a:rPr lang="en-GB" sz="2000" b="0" i="1" u="sng" dirty="0">
                <a:solidFill>
                  <a:schemeClr val="tx1"/>
                </a:solidFill>
                <a:latin typeface="Arial" panose="020B0604020202020204" pitchFamily="34" charset="0"/>
                <a:cs typeface="Arial" panose="020B0604020202020204" pitchFamily="34" charset="0"/>
              </a:rPr>
              <a:t>any</a:t>
            </a:r>
            <a:r>
              <a:rPr lang="en-GB" sz="2000" b="0" dirty="0">
                <a:solidFill>
                  <a:schemeClr val="tx1"/>
                </a:solidFill>
                <a:latin typeface="Arial" panose="020B0604020202020204" pitchFamily="34" charset="0"/>
                <a:cs typeface="Arial" panose="020B0604020202020204" pitchFamily="34" charset="0"/>
              </a:rPr>
              <a:t> of the following criteria are met:</a:t>
            </a:r>
          </a:p>
          <a:p>
            <a:pPr marL="971550" lvl="1" indent="-514350">
              <a:buFont typeface="+mj-lt"/>
              <a:buAutoNum type="arabicPeriod"/>
            </a:pPr>
            <a:r>
              <a:rPr lang="en-GB" sz="2000" b="0" dirty="0">
                <a:solidFill>
                  <a:schemeClr val="tx1"/>
                </a:solidFill>
                <a:latin typeface="Arial" panose="020B0604020202020204" pitchFamily="34" charset="0"/>
                <a:cs typeface="Arial" panose="020B0604020202020204" pitchFamily="34" charset="0"/>
              </a:rPr>
              <a:t>The entity expects to realise the asset, or intends to sell or consume the asset, in its ordinary operating cycle.</a:t>
            </a:r>
          </a:p>
          <a:p>
            <a:pPr marL="971550" lvl="1" indent="-514350">
              <a:buFont typeface="+mj-lt"/>
              <a:buAutoNum type="arabicPeriod"/>
            </a:pPr>
            <a:r>
              <a:rPr lang="en-GB" sz="2000" b="0" dirty="0">
                <a:solidFill>
                  <a:schemeClr val="tx1"/>
                </a:solidFill>
                <a:latin typeface="Arial" panose="020B0604020202020204" pitchFamily="34" charset="0"/>
                <a:cs typeface="Arial" panose="020B0604020202020204" pitchFamily="34" charset="0"/>
              </a:rPr>
              <a:t>The entity holds the asset primarily for the purpose of trade.</a:t>
            </a:r>
          </a:p>
          <a:p>
            <a:pPr marL="971550" lvl="1" indent="-514350">
              <a:buFont typeface="+mj-lt"/>
              <a:buAutoNum type="arabicPeriod"/>
            </a:pPr>
            <a:r>
              <a:rPr lang="en-GB" sz="2000" b="0" dirty="0">
                <a:solidFill>
                  <a:schemeClr val="tx1"/>
                </a:solidFill>
                <a:latin typeface="Arial" panose="020B0604020202020204" pitchFamily="34" charset="0"/>
                <a:cs typeface="Arial" panose="020B0604020202020204" pitchFamily="34" charset="0"/>
              </a:rPr>
              <a:t>The entity expects to realise the asset within 12 months of the balance sheet date.</a:t>
            </a:r>
          </a:p>
          <a:p>
            <a:pPr marL="971550" lvl="1" indent="-514350">
              <a:buFont typeface="+mj-lt"/>
              <a:buAutoNum type="arabicPeriod"/>
            </a:pPr>
            <a:r>
              <a:rPr lang="en-GB" sz="2000" b="0" dirty="0">
                <a:solidFill>
                  <a:schemeClr val="tx1"/>
                </a:solidFill>
                <a:latin typeface="Arial" panose="020B0604020202020204" pitchFamily="34" charset="0"/>
                <a:cs typeface="Arial" panose="020B0604020202020204" pitchFamily="34" charset="0"/>
              </a:rPr>
              <a:t>The asset is cash or cash equivalents.</a:t>
            </a:r>
          </a:p>
          <a:p>
            <a:pPr marL="971550" lvl="1" indent="-514350">
              <a:buFont typeface="+mj-lt"/>
              <a:buAutoNum type="arabicPeriod"/>
            </a:pPr>
            <a:endParaRPr lang="en-GB" sz="2000" b="0" dirty="0">
              <a:solidFill>
                <a:schemeClr val="tx1"/>
              </a:solidFill>
              <a:latin typeface="Arial" panose="020B0604020202020204" pitchFamily="34" charset="0"/>
              <a:cs typeface="Arial" panose="020B0604020202020204" pitchFamily="34" charset="0"/>
            </a:endParaRPr>
          </a:p>
          <a:p>
            <a:pPr marL="571500" indent="-514350"/>
            <a:r>
              <a:rPr lang="en-GB" sz="2000" b="0" u="sng" dirty="0">
                <a:solidFill>
                  <a:schemeClr val="tx1"/>
                </a:solidFill>
                <a:latin typeface="Arial" panose="020B0604020202020204" pitchFamily="34" charset="0"/>
                <a:cs typeface="Arial" panose="020B0604020202020204" pitchFamily="34" charset="0"/>
              </a:rPr>
              <a:t>Non-current asset:</a:t>
            </a:r>
            <a:r>
              <a:rPr lang="en-GB" sz="2000" b="0" dirty="0">
                <a:solidFill>
                  <a:schemeClr val="tx1"/>
                </a:solidFill>
                <a:latin typeface="Arial" panose="020B0604020202020204" pitchFamily="34" charset="0"/>
                <a:cs typeface="Arial" panose="020B0604020202020204" pitchFamily="34" charset="0"/>
              </a:rPr>
              <a:t> an asset should be classified as non-current if it fails to meet the criteria for a current asset.</a:t>
            </a:r>
          </a:p>
          <a:p>
            <a:pPr marL="571500" indent="-514350"/>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2190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63" y="69497"/>
            <a:ext cx="6567655" cy="723605"/>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Balance sheet</a:t>
            </a:r>
          </a:p>
        </p:txBody>
      </p:sp>
      <p:sp>
        <p:nvSpPr>
          <p:cNvPr id="3" name="Content Placeholder 2"/>
          <p:cNvSpPr>
            <a:spLocks noGrp="1"/>
          </p:cNvSpPr>
          <p:nvPr>
            <p:ph idx="1"/>
          </p:nvPr>
        </p:nvSpPr>
        <p:spPr>
          <a:xfrm>
            <a:off x="223935" y="1017037"/>
            <a:ext cx="8752114" cy="5514391"/>
          </a:xfrm>
        </p:spPr>
        <p:txBody>
          <a:bodyPr>
            <a:normAutofit fontScale="92500" lnSpcReduction="10000"/>
          </a:bodyPr>
          <a:lstStyle/>
          <a:p>
            <a:pPr>
              <a:lnSpc>
                <a:spcPct val="120000"/>
              </a:lnSpc>
            </a:pPr>
            <a:r>
              <a:rPr lang="en-GB" sz="2000" b="0" u="sng" dirty="0">
                <a:solidFill>
                  <a:schemeClr val="tx1"/>
                </a:solidFill>
                <a:latin typeface="Arial" panose="020B0604020202020204" pitchFamily="34" charset="0"/>
                <a:cs typeface="Arial" panose="020B0604020202020204" pitchFamily="34" charset="0"/>
              </a:rPr>
              <a:t>Current liability:</a:t>
            </a:r>
            <a:r>
              <a:rPr lang="en-GB" sz="2000" b="0" dirty="0">
                <a:solidFill>
                  <a:schemeClr val="tx1"/>
                </a:solidFill>
                <a:latin typeface="Arial" panose="020B0604020202020204" pitchFamily="34" charset="0"/>
                <a:cs typeface="Arial" panose="020B0604020202020204" pitchFamily="34" charset="0"/>
              </a:rPr>
              <a:t> A liability should be classified as current if </a:t>
            </a:r>
            <a:r>
              <a:rPr lang="en-GB" sz="2000" b="0" i="1" u="sng" dirty="0">
                <a:solidFill>
                  <a:schemeClr val="tx1"/>
                </a:solidFill>
                <a:latin typeface="Arial" panose="020B0604020202020204" pitchFamily="34" charset="0"/>
                <a:cs typeface="Arial" panose="020B0604020202020204" pitchFamily="34" charset="0"/>
              </a:rPr>
              <a:t>any</a:t>
            </a:r>
            <a:r>
              <a:rPr lang="en-GB" sz="2000" b="0" dirty="0">
                <a:solidFill>
                  <a:schemeClr val="tx1"/>
                </a:solidFill>
                <a:latin typeface="Arial" panose="020B0604020202020204" pitchFamily="34" charset="0"/>
                <a:cs typeface="Arial" panose="020B0604020202020204" pitchFamily="34" charset="0"/>
              </a:rPr>
              <a:t> of the following criteria are met:</a:t>
            </a:r>
          </a:p>
          <a:p>
            <a:pPr marL="914400" lvl="1" indent="-514350">
              <a:lnSpc>
                <a:spcPct val="120000"/>
              </a:lnSpc>
              <a:buFont typeface="+mj-lt"/>
              <a:buAutoNum type="arabicPeriod"/>
            </a:pPr>
            <a:r>
              <a:rPr lang="en-GB" sz="2000" b="0" dirty="0">
                <a:solidFill>
                  <a:schemeClr val="tx1"/>
                </a:solidFill>
                <a:latin typeface="Arial" panose="020B0604020202020204" pitchFamily="34" charset="0"/>
                <a:cs typeface="Arial" panose="020B0604020202020204" pitchFamily="34" charset="0"/>
              </a:rPr>
              <a:t>The liability is expected to be settled in the entity’s normal operating cycle.</a:t>
            </a:r>
          </a:p>
          <a:p>
            <a:pPr marL="914400" lvl="1" indent="-514350">
              <a:lnSpc>
                <a:spcPct val="120000"/>
              </a:lnSpc>
              <a:buFont typeface="+mj-lt"/>
              <a:buAutoNum type="arabicPeriod"/>
            </a:pPr>
            <a:r>
              <a:rPr lang="en-GB" sz="2000" b="0" dirty="0">
                <a:solidFill>
                  <a:schemeClr val="tx1"/>
                </a:solidFill>
                <a:latin typeface="Arial" panose="020B0604020202020204" pitchFamily="34" charset="0"/>
                <a:cs typeface="Arial" panose="020B0604020202020204" pitchFamily="34" charset="0"/>
              </a:rPr>
              <a:t>The liability is held primarily for the purpose of being traded.</a:t>
            </a:r>
          </a:p>
          <a:p>
            <a:pPr marL="914400" lvl="1" indent="-514350">
              <a:lnSpc>
                <a:spcPct val="120000"/>
              </a:lnSpc>
              <a:buFont typeface="+mj-lt"/>
              <a:buAutoNum type="arabicPeriod"/>
            </a:pPr>
            <a:r>
              <a:rPr lang="en-GB" sz="2000" b="0" dirty="0">
                <a:solidFill>
                  <a:schemeClr val="tx1"/>
                </a:solidFill>
                <a:latin typeface="Arial" panose="020B0604020202020204" pitchFamily="34" charset="0"/>
                <a:cs typeface="Arial" panose="020B0604020202020204" pitchFamily="34" charset="0"/>
              </a:rPr>
              <a:t>The liability is due to be settled within 12 months after the balance sheet date.</a:t>
            </a:r>
          </a:p>
          <a:p>
            <a:pPr marL="914400" lvl="1" indent="-514350">
              <a:lnSpc>
                <a:spcPct val="120000"/>
              </a:lnSpc>
              <a:buFont typeface="+mj-lt"/>
              <a:buAutoNum type="arabicPeriod"/>
            </a:pPr>
            <a:r>
              <a:rPr lang="en-GB" sz="2000" b="0" dirty="0">
                <a:solidFill>
                  <a:schemeClr val="tx1"/>
                </a:solidFill>
                <a:latin typeface="Arial" panose="020B0604020202020204" pitchFamily="34" charset="0"/>
                <a:cs typeface="Arial" panose="020B0604020202020204" pitchFamily="34" charset="0"/>
              </a:rPr>
              <a:t>The entity does not have an unconditional right to defer settlement of the liability for at least 12 months after the balance sheet date.</a:t>
            </a:r>
          </a:p>
          <a:p>
            <a:pPr marL="971550" lvl="1" indent="-514350">
              <a:lnSpc>
                <a:spcPct val="120000"/>
              </a:lnSpc>
              <a:buFont typeface="+mj-lt"/>
              <a:buAutoNum type="arabicPeriod"/>
            </a:pPr>
            <a:endParaRPr lang="en-GB" sz="2000" b="0" dirty="0">
              <a:solidFill>
                <a:schemeClr val="tx1"/>
              </a:solidFill>
              <a:latin typeface="Arial" panose="020B0604020202020204" pitchFamily="34" charset="0"/>
              <a:cs typeface="Arial" panose="020B0604020202020204" pitchFamily="34" charset="0"/>
            </a:endParaRPr>
          </a:p>
          <a:p>
            <a:pPr marL="571500" indent="-514350">
              <a:lnSpc>
                <a:spcPct val="120000"/>
              </a:lnSpc>
            </a:pPr>
            <a:r>
              <a:rPr lang="en-GB" sz="2000" b="0" u="sng" dirty="0">
                <a:solidFill>
                  <a:schemeClr val="tx1"/>
                </a:solidFill>
                <a:latin typeface="Arial" panose="020B0604020202020204" pitchFamily="34" charset="0"/>
                <a:cs typeface="Arial" panose="020B0604020202020204" pitchFamily="34" charset="0"/>
              </a:rPr>
              <a:t>Non-current liability:</a:t>
            </a:r>
            <a:r>
              <a:rPr lang="en-GB" sz="2000" b="0" dirty="0">
                <a:solidFill>
                  <a:schemeClr val="tx1"/>
                </a:solidFill>
                <a:latin typeface="Arial" panose="020B0604020202020204" pitchFamily="34" charset="0"/>
                <a:cs typeface="Arial" panose="020B0604020202020204" pitchFamily="34" charset="0"/>
              </a:rPr>
              <a:t> A liability should be classified as non-current if it fails to meet the criteria for a current liability.</a:t>
            </a:r>
          </a:p>
          <a:p>
            <a:pPr marL="571500" indent="-514350">
              <a:lnSpc>
                <a:spcPct val="120000"/>
              </a:lnSpc>
            </a:pPr>
            <a:endParaRPr lang="en-GB" sz="20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940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978"/>
            <a:ext cx="7128588" cy="724446"/>
          </a:xfrm>
          <a:solidFill>
            <a:schemeClr val="bg1"/>
          </a:solidFill>
        </p:spPr>
        <p:txBody>
          <a:bodyPr>
            <a:noAutofit/>
          </a:bodyPr>
          <a:lstStyle/>
          <a:p>
            <a:r>
              <a:rPr lang="en-GB" sz="2400" b="0" dirty="0">
                <a:solidFill>
                  <a:schemeClr val="accent2"/>
                </a:solidFill>
                <a:latin typeface="Arial" panose="020B0604020202020204" pitchFamily="34" charset="0"/>
                <a:cs typeface="Arial" panose="020B0604020202020204" pitchFamily="34" charset="0"/>
              </a:rPr>
              <a:t>Understanding sections (components) of income statement</a:t>
            </a:r>
          </a:p>
        </p:txBody>
      </p:sp>
      <p:sp>
        <p:nvSpPr>
          <p:cNvPr id="3" name="Content Placeholder 2"/>
          <p:cNvSpPr>
            <a:spLocks noGrp="1"/>
          </p:cNvSpPr>
          <p:nvPr>
            <p:ph idx="1"/>
          </p:nvPr>
        </p:nvSpPr>
        <p:spPr>
          <a:xfrm>
            <a:off x="448966" y="1446245"/>
            <a:ext cx="8246070" cy="4833242"/>
          </a:xfrm>
        </p:spPr>
        <p:txBody>
          <a:bodyPr>
            <a:normAutofit/>
          </a:bodyPr>
          <a:lstStyle/>
          <a:p>
            <a:r>
              <a:rPr lang="en-GB" sz="1800" b="0" dirty="0">
                <a:solidFill>
                  <a:schemeClr val="tx1"/>
                </a:solidFill>
                <a:latin typeface="Arial" panose="020B0604020202020204" pitchFamily="34" charset="0"/>
                <a:cs typeface="Arial" panose="020B0604020202020204" pitchFamily="34" charset="0"/>
              </a:rPr>
              <a:t>Analysts and investors frequently rely on income statement information to evaluate the performance of firms and to make investment decisions. </a:t>
            </a:r>
            <a:br>
              <a:rPr lang="en-GB" sz="1800" b="0" dirty="0">
                <a:solidFill>
                  <a:schemeClr val="tx1"/>
                </a:solidFill>
                <a:latin typeface="Arial" panose="020B0604020202020204" pitchFamily="34" charset="0"/>
                <a:cs typeface="Arial" panose="020B0604020202020204" pitchFamily="34" charset="0"/>
              </a:rPr>
            </a:br>
            <a:endParaRPr lang="en-GB" sz="1800" b="0" dirty="0">
              <a:solidFill>
                <a:schemeClr val="tx1"/>
              </a:solidFill>
              <a:latin typeface="Arial" panose="020B0604020202020204" pitchFamily="34" charset="0"/>
              <a:cs typeface="Arial" panose="020B0604020202020204" pitchFamily="34" charset="0"/>
            </a:endParaRPr>
          </a:p>
          <a:p>
            <a:pPr lvl="1"/>
            <a:r>
              <a:rPr lang="en-GB" sz="1800" b="0" dirty="0">
                <a:solidFill>
                  <a:schemeClr val="tx1"/>
                </a:solidFill>
                <a:latin typeface="Arial" panose="020B0604020202020204" pitchFamily="34" charset="0"/>
                <a:cs typeface="Arial" panose="020B0604020202020204" pitchFamily="34" charset="0"/>
              </a:rPr>
              <a:t>There are a number of IFRS requirements that regulate how accountants should prepare and present income statement information.</a:t>
            </a:r>
            <a:br>
              <a:rPr lang="en-GB" sz="1800" b="0" dirty="0">
                <a:solidFill>
                  <a:schemeClr val="tx1"/>
                </a:solidFill>
                <a:latin typeface="Arial" panose="020B0604020202020204" pitchFamily="34" charset="0"/>
                <a:cs typeface="Arial" panose="020B0604020202020204" pitchFamily="34" charset="0"/>
              </a:rPr>
            </a:br>
            <a:endParaRPr lang="en-GB" sz="1800" b="0" dirty="0">
              <a:solidFill>
                <a:schemeClr val="tx1"/>
              </a:solidFill>
              <a:latin typeface="Arial" panose="020B0604020202020204" pitchFamily="34" charset="0"/>
              <a:cs typeface="Arial" panose="020B0604020202020204" pitchFamily="34" charset="0"/>
            </a:endParaRPr>
          </a:p>
          <a:p>
            <a:pPr lvl="1"/>
            <a:r>
              <a:rPr lang="en-GB" sz="1800" b="0" dirty="0">
                <a:solidFill>
                  <a:schemeClr val="tx1"/>
                </a:solidFill>
                <a:latin typeface="Arial" panose="020B0604020202020204" pitchFamily="34" charset="0"/>
                <a:cs typeface="Arial" panose="020B0604020202020204" pitchFamily="34" charset="0"/>
              </a:rPr>
              <a:t>Two examples of accounting standards that guide the preparation of the income statement are IAS 1 and IAS 33 (Earnings Per Share)</a:t>
            </a:r>
          </a:p>
          <a:p>
            <a:endParaRPr lang="en-GB" sz="3200" dirty="0"/>
          </a:p>
        </p:txBody>
      </p:sp>
    </p:spTree>
    <p:extLst>
      <p:ext uri="{BB962C8B-B14F-4D97-AF65-F5344CB8AC3E}">
        <p14:creationId xmlns:p14="http://schemas.microsoft.com/office/powerpoint/2010/main" val="4277814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436"/>
            <a:ext cx="6278406" cy="612478"/>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Income statement</a:t>
            </a:r>
          </a:p>
        </p:txBody>
      </p:sp>
      <p:sp>
        <p:nvSpPr>
          <p:cNvPr id="3" name="Content Placeholder 2"/>
          <p:cNvSpPr>
            <a:spLocks noGrp="1"/>
          </p:cNvSpPr>
          <p:nvPr>
            <p:ph idx="1"/>
          </p:nvPr>
        </p:nvSpPr>
        <p:spPr>
          <a:xfrm>
            <a:off x="448966" y="1362270"/>
            <a:ext cx="8246070" cy="4917218"/>
          </a:xfrm>
        </p:spPr>
        <p:txBody>
          <a:bodyPr>
            <a:normAutofit/>
          </a:bodyPr>
          <a:lstStyle/>
          <a:p>
            <a:r>
              <a:rPr lang="en-GB" sz="2000" b="0" dirty="0">
                <a:solidFill>
                  <a:schemeClr val="tx1"/>
                </a:solidFill>
                <a:latin typeface="Arial" panose="020B0604020202020204" pitchFamily="34" charset="0"/>
                <a:cs typeface="Arial" panose="020B0604020202020204" pitchFamily="34" charset="0"/>
              </a:rPr>
              <a:t>The IASB requires the income statement to capture all-inclusive, </a:t>
            </a:r>
            <a:r>
              <a:rPr lang="en-GB" sz="2000" b="0" dirty="0">
                <a:solidFill>
                  <a:schemeClr val="accent2"/>
                </a:solidFill>
                <a:latin typeface="Arial" panose="020B0604020202020204" pitchFamily="34" charset="0"/>
                <a:cs typeface="Arial" panose="020B0604020202020204" pitchFamily="34" charset="0"/>
              </a:rPr>
              <a:t>total comprehensive income</a:t>
            </a:r>
          </a:p>
          <a:p>
            <a:r>
              <a:rPr lang="en-GB" sz="2000" b="0" dirty="0">
                <a:solidFill>
                  <a:schemeClr val="tx1"/>
                </a:solidFill>
                <a:latin typeface="Arial" panose="020B0604020202020204" pitchFamily="34" charset="0"/>
                <a:cs typeface="Arial" panose="020B0604020202020204" pitchFamily="34" charset="0"/>
              </a:rPr>
              <a:t>This means there are distinct parts </a:t>
            </a:r>
            <a:r>
              <a:rPr lang="en-GB" sz="2000" dirty="0">
                <a:solidFill>
                  <a:schemeClr val="tx1"/>
                </a:solidFill>
                <a:latin typeface="Arial" panose="020B0604020202020204" pitchFamily="34" charset="0"/>
                <a:cs typeface="Arial" panose="020B0604020202020204" pitchFamily="34" charset="0"/>
              </a:rPr>
              <a:t>of the income statement:</a:t>
            </a:r>
          </a:p>
          <a:p>
            <a:pPr marL="0" indent="0">
              <a:buNone/>
            </a:pPr>
            <a:endParaRPr lang="en-GB" sz="3200" dirty="0">
              <a:latin typeface="Arial" panose="020B0604020202020204" pitchFamily="34" charset="0"/>
              <a:cs typeface="Arial" panose="020B0604020202020204" pitchFamily="34" charset="0"/>
            </a:endParaRPr>
          </a:p>
          <a:p>
            <a:pPr marL="0" indent="0">
              <a:buNone/>
            </a:pPr>
            <a:endParaRPr lang="en-GB" sz="32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53014883"/>
              </p:ext>
            </p:extLst>
          </p:nvPr>
        </p:nvGraphicFramePr>
        <p:xfrm>
          <a:off x="266700" y="3119535"/>
          <a:ext cx="8610600" cy="3057525"/>
        </p:xfrm>
        <a:graphic>
          <a:graphicData uri="http://schemas.openxmlformats.org/drawingml/2006/table">
            <a:tbl>
              <a:tblPr firstRow="1" firstCol="1" bandRow="1">
                <a:tableStyleId>{5C22544A-7EE6-4342-B048-85BDC9FD1C3A}</a:tableStyleId>
              </a:tblPr>
              <a:tblGrid>
                <a:gridCol w="3667098">
                  <a:extLst>
                    <a:ext uri="{9D8B030D-6E8A-4147-A177-3AD203B41FA5}">
                      <a16:colId xmlns:a16="http://schemas.microsoft.com/office/drawing/2014/main" val="20000"/>
                    </a:ext>
                  </a:extLst>
                </a:gridCol>
                <a:gridCol w="4943502">
                  <a:extLst>
                    <a:ext uri="{9D8B030D-6E8A-4147-A177-3AD203B41FA5}">
                      <a16:colId xmlns:a16="http://schemas.microsoft.com/office/drawing/2014/main" val="20001"/>
                    </a:ext>
                  </a:extLst>
                </a:gridCol>
              </a:tblGrid>
              <a:tr h="409575">
                <a:tc>
                  <a:txBody>
                    <a:bodyPr/>
                    <a:lstStyle/>
                    <a:p>
                      <a:pPr algn="ctr">
                        <a:spcAft>
                          <a:spcPts val="0"/>
                        </a:spcAft>
                      </a:pPr>
                      <a:r>
                        <a:rPr lang="en-GB" sz="1600" u="sng" dirty="0">
                          <a:solidFill>
                            <a:srgbClr val="FF0000"/>
                          </a:solidFill>
                          <a:effectLst/>
                        </a:rPr>
                        <a:t>Parts of income statement:</a:t>
                      </a:r>
                      <a:endParaRPr lang="en-GB" sz="1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spcAft>
                          <a:spcPts val="0"/>
                        </a:spcAft>
                      </a:pPr>
                      <a:r>
                        <a:rPr lang="en-GB" sz="1600" i="1" u="sng" dirty="0">
                          <a:solidFill>
                            <a:schemeClr val="tx1"/>
                          </a:solidFill>
                          <a:effectLst/>
                        </a:rPr>
                        <a:t>Characteristics:</a:t>
                      </a:r>
                      <a:endParaRPr lang="en-GB" sz="1600" i="1" dirty="0">
                        <a:solidFill>
                          <a:schemeClr val="tx1"/>
                        </a:solidFill>
                        <a:effectLst/>
                        <a:latin typeface="Calibri"/>
                        <a:ea typeface="Calibri"/>
                        <a:cs typeface="Times New Roman"/>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4788">
                <a:tc>
                  <a:txBody>
                    <a:bodyPr/>
                    <a:lstStyle/>
                    <a:p>
                      <a:pPr algn="ctr">
                        <a:spcAft>
                          <a:spcPts val="0"/>
                        </a:spcAft>
                      </a:pPr>
                      <a:r>
                        <a:rPr lang="en-GB" sz="1600" dirty="0">
                          <a:solidFill>
                            <a:srgbClr val="FF0000"/>
                          </a:solidFill>
                          <a:effectLst/>
                        </a:rPr>
                        <a:t> </a:t>
                      </a:r>
                      <a:endParaRPr lang="en-GB" sz="1600" dirty="0">
                        <a:solidFill>
                          <a:srgbClr val="FF0000"/>
                        </a:solidFill>
                        <a:effectLst/>
                        <a:latin typeface="Calibri"/>
                        <a:ea typeface="Calibri"/>
                        <a:cs typeface="Times New Roman"/>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i="1">
                          <a:effectLst/>
                        </a:rPr>
                        <a:t> </a:t>
                      </a:r>
                      <a:endParaRPr lang="en-GB" sz="1600" i="1">
                        <a:effectLst/>
                        <a:latin typeface="Calibri"/>
                        <a:ea typeface="Calibri"/>
                        <a:cs typeface="Times New Roman"/>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9575">
                <a:tc>
                  <a:txBody>
                    <a:bodyPr/>
                    <a:lstStyle/>
                    <a:p>
                      <a:pPr algn="ctr">
                        <a:spcAft>
                          <a:spcPts val="0"/>
                        </a:spcAft>
                      </a:pPr>
                      <a:r>
                        <a:rPr lang="en-GB" sz="1600" dirty="0">
                          <a:solidFill>
                            <a:srgbClr val="FF0000"/>
                          </a:solidFill>
                          <a:effectLst/>
                        </a:rPr>
                        <a:t>Profit or loss (P&amp;L)</a:t>
                      </a:r>
                      <a:endParaRPr lang="en-GB" sz="1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i="1" dirty="0">
                          <a:effectLst/>
                        </a:rPr>
                        <a:t>Realised gains or losses ; recurring in nature</a:t>
                      </a:r>
                      <a:endParaRPr lang="en-GB" sz="1600" i="1" dirty="0">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788">
                <a:tc>
                  <a:txBody>
                    <a:bodyPr/>
                    <a:lstStyle/>
                    <a:p>
                      <a:pPr algn="ctr">
                        <a:spcAft>
                          <a:spcPts val="0"/>
                        </a:spcAft>
                      </a:pPr>
                      <a:r>
                        <a:rPr lang="en-GB" sz="3600" dirty="0">
                          <a:solidFill>
                            <a:srgbClr val="FF0000"/>
                          </a:solidFill>
                          <a:effectLst/>
                        </a:rPr>
                        <a:t>+</a:t>
                      </a:r>
                      <a:endParaRPr lang="en-GB" sz="3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i="1" dirty="0">
                          <a:effectLst/>
                        </a:rPr>
                        <a:t> </a:t>
                      </a:r>
                      <a:endParaRPr lang="en-GB" sz="1600" i="1" dirty="0">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9575">
                <a:tc>
                  <a:txBody>
                    <a:bodyPr/>
                    <a:lstStyle/>
                    <a:p>
                      <a:pPr algn="ctr">
                        <a:spcAft>
                          <a:spcPts val="0"/>
                        </a:spcAft>
                      </a:pPr>
                      <a:r>
                        <a:rPr lang="en-GB" sz="1600" dirty="0">
                          <a:solidFill>
                            <a:srgbClr val="FF0000"/>
                          </a:solidFill>
                          <a:effectLst/>
                        </a:rPr>
                        <a:t>Other Comprehensive Income (OCI)</a:t>
                      </a:r>
                      <a:endParaRPr lang="en-GB" sz="1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i="1" dirty="0">
                          <a:effectLst/>
                        </a:rPr>
                        <a:t>Unrealised gains or losses ; typically non-recurring</a:t>
                      </a:r>
                      <a:endParaRPr lang="en-GB" sz="1600" i="1" dirty="0">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04788">
                <a:tc>
                  <a:txBody>
                    <a:bodyPr/>
                    <a:lstStyle/>
                    <a:p>
                      <a:pPr algn="ctr">
                        <a:spcAft>
                          <a:spcPts val="0"/>
                        </a:spcAft>
                      </a:pPr>
                      <a:r>
                        <a:rPr lang="en-GB" sz="3600" dirty="0">
                          <a:solidFill>
                            <a:srgbClr val="FF0000"/>
                          </a:solidFill>
                          <a:effectLst/>
                        </a:rPr>
                        <a:t>=</a:t>
                      </a:r>
                      <a:endParaRPr lang="en-GB" sz="3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dirty="0">
                          <a:effectLst/>
                        </a:rPr>
                        <a:t> </a:t>
                      </a:r>
                      <a:endParaRPr lang="en-GB" sz="1600" dirty="0">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9575">
                <a:tc>
                  <a:txBody>
                    <a:bodyPr/>
                    <a:lstStyle/>
                    <a:p>
                      <a:pPr algn="ctr">
                        <a:spcAft>
                          <a:spcPts val="0"/>
                        </a:spcAft>
                      </a:pPr>
                      <a:r>
                        <a:rPr lang="en-GB" sz="1600" dirty="0">
                          <a:solidFill>
                            <a:srgbClr val="FF0000"/>
                          </a:solidFill>
                          <a:effectLst/>
                        </a:rPr>
                        <a:t>Total Comprehensive Income</a:t>
                      </a:r>
                      <a:endParaRPr lang="en-GB" sz="1600" dirty="0">
                        <a:solidFill>
                          <a:srgbClr val="FF0000"/>
                        </a:solidFill>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GB" sz="1600" dirty="0">
                          <a:effectLst/>
                        </a:rPr>
                        <a:t> </a:t>
                      </a:r>
                      <a:endParaRPr lang="en-GB" sz="1600" dirty="0">
                        <a:effectLst/>
                        <a:latin typeface="Calibri"/>
                        <a:ea typeface="Calibri"/>
                        <a:cs typeface="Times New Roman"/>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42605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318"/>
            <a:ext cx="6334390" cy="696454"/>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Income statement</a:t>
            </a:r>
          </a:p>
        </p:txBody>
      </p:sp>
      <p:sp>
        <p:nvSpPr>
          <p:cNvPr id="3" name="Content Placeholder 2"/>
          <p:cNvSpPr>
            <a:spLocks noGrp="1"/>
          </p:cNvSpPr>
          <p:nvPr>
            <p:ph idx="1"/>
          </p:nvPr>
        </p:nvSpPr>
        <p:spPr>
          <a:xfrm>
            <a:off x="448966" y="1296955"/>
            <a:ext cx="8246070" cy="4982532"/>
          </a:xfrm>
        </p:spPr>
        <p:txBody>
          <a:bodyPr>
            <a:normAutofit fontScale="70000" lnSpcReduction="20000"/>
          </a:bodyPr>
          <a:lstStyle/>
          <a:p>
            <a:r>
              <a:rPr lang="en-GB" sz="2000" b="0" dirty="0">
                <a:solidFill>
                  <a:schemeClr val="tx1"/>
                </a:solidFill>
                <a:latin typeface="Arial" panose="020B0604020202020204" pitchFamily="34" charset="0"/>
                <a:cs typeface="Arial" panose="020B0604020202020204" pitchFamily="34" charset="0"/>
              </a:rPr>
              <a:t>There are two opposing views on the relative superiority of P&amp;L and total comprehensive income as metrics of firm performance. </a:t>
            </a:r>
          </a:p>
          <a:p>
            <a:pPr marL="342900" lvl="1" indent="-342900">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Some believe </a:t>
            </a:r>
            <a:r>
              <a:rPr lang="en-GB" sz="2000" i="1" dirty="0">
                <a:solidFill>
                  <a:schemeClr val="accent2"/>
                </a:solidFill>
                <a:latin typeface="Arial" panose="020B0604020202020204" pitchFamily="34" charset="0"/>
                <a:cs typeface="Arial" panose="020B0604020202020204" pitchFamily="34" charset="0"/>
              </a:rPr>
              <a:t>total comprehensive income</a:t>
            </a:r>
            <a:r>
              <a:rPr lang="en-GB" sz="2000" dirty="0">
                <a:solidFill>
                  <a:schemeClr val="accent2"/>
                </a:solidFill>
                <a:latin typeface="Arial" panose="020B0604020202020204" pitchFamily="34" charset="0"/>
                <a:cs typeface="Arial" panose="020B0604020202020204" pitchFamily="34" charset="0"/>
              </a:rPr>
              <a:t> </a:t>
            </a:r>
            <a:r>
              <a:rPr lang="en-GB" sz="2000" b="0" dirty="0">
                <a:solidFill>
                  <a:schemeClr val="accent2"/>
                </a:solidFill>
                <a:latin typeface="Arial" panose="020B0604020202020204" pitchFamily="34" charset="0"/>
                <a:cs typeface="Arial" panose="020B0604020202020204" pitchFamily="34" charset="0"/>
              </a:rPr>
              <a:t>is the superior metric of firm performance</a:t>
            </a:r>
          </a:p>
          <a:p>
            <a:pPr marL="342900" lvl="1" indent="-342900">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Others believe the </a:t>
            </a:r>
            <a:r>
              <a:rPr lang="en-GB" sz="2000" i="1" dirty="0">
                <a:solidFill>
                  <a:schemeClr val="accent2"/>
                </a:solidFill>
                <a:latin typeface="Arial" panose="020B0604020202020204" pitchFamily="34" charset="0"/>
                <a:cs typeface="Arial" panose="020B0604020202020204" pitchFamily="34" charset="0"/>
              </a:rPr>
              <a:t>profit or loss</a:t>
            </a:r>
            <a:r>
              <a:rPr lang="en-GB" sz="2000" dirty="0">
                <a:solidFill>
                  <a:schemeClr val="accent2"/>
                </a:solidFill>
                <a:latin typeface="Arial" panose="020B0604020202020204" pitchFamily="34" charset="0"/>
                <a:cs typeface="Arial" panose="020B0604020202020204" pitchFamily="34" charset="0"/>
              </a:rPr>
              <a:t> (P&amp;L)</a:t>
            </a:r>
            <a:r>
              <a:rPr lang="en-GB" sz="2000" b="0" dirty="0">
                <a:solidFill>
                  <a:schemeClr val="accent2"/>
                </a:solidFill>
                <a:latin typeface="Arial" panose="020B0604020202020204" pitchFamily="34" charset="0"/>
                <a:cs typeface="Arial" panose="020B0604020202020204" pitchFamily="34" charset="0"/>
              </a:rPr>
              <a:t>, because it represents realised gains and losses which are typically recurring in nature, is the superior metric</a:t>
            </a:r>
          </a:p>
          <a:p>
            <a:pPr marL="342900" lvl="1" indent="-342900">
              <a:buFont typeface="Arial" panose="020B0604020202020204" pitchFamily="34" charset="0"/>
              <a:buChar char="•"/>
            </a:pPr>
            <a:endParaRPr lang="en-GB" sz="2000" b="0" dirty="0">
              <a:solidFill>
                <a:schemeClr val="accent2"/>
              </a:solidFill>
              <a:latin typeface="Arial" panose="020B0604020202020204" pitchFamily="34" charset="0"/>
              <a:cs typeface="Arial" panose="020B0604020202020204" pitchFamily="34" charset="0"/>
            </a:endParaRPr>
          </a:p>
          <a:p>
            <a:r>
              <a:rPr lang="en-GB" sz="2000" b="0" dirty="0">
                <a:solidFill>
                  <a:schemeClr val="tx1"/>
                </a:solidFill>
                <a:latin typeface="Arial" panose="020B0604020202020204" pitchFamily="34" charset="0"/>
                <a:cs typeface="Arial" panose="020B0604020202020204" pitchFamily="34" charset="0"/>
              </a:rPr>
              <a:t>These opposing views impacted on the requirements of IAS 1 for the structure and presentation of the balance sheet</a:t>
            </a:r>
          </a:p>
          <a:p>
            <a:pPr marL="342900" lvl="1" indent="-342900">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Option to present a single, combined income statement or separate statements (see next slide)</a:t>
            </a:r>
          </a:p>
          <a:p>
            <a:pPr marL="0" indent="0">
              <a:buNone/>
            </a:pPr>
            <a:endParaRPr lang="en-GB" sz="3200" b="0" dirty="0">
              <a:solidFill>
                <a:schemeClr val="tx1"/>
              </a:solidFill>
              <a:latin typeface="Arial" panose="020B0604020202020204" pitchFamily="34" charset="0"/>
              <a:cs typeface="Arial" panose="020B0604020202020204" pitchFamily="34" charset="0"/>
            </a:endParaRPr>
          </a:p>
          <a:p>
            <a:pPr marL="0" indent="0">
              <a:buNone/>
            </a:pPr>
            <a:endParaRPr lang="en-GB"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08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309"/>
            <a:ext cx="6082464" cy="640470"/>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Income statement</a:t>
            </a:r>
          </a:p>
        </p:txBody>
      </p:sp>
      <p:sp>
        <p:nvSpPr>
          <p:cNvPr id="3" name="Content Placeholder 2"/>
          <p:cNvSpPr>
            <a:spLocks noGrp="1"/>
          </p:cNvSpPr>
          <p:nvPr>
            <p:ph idx="1"/>
          </p:nvPr>
        </p:nvSpPr>
        <p:spPr>
          <a:xfrm>
            <a:off x="233265" y="1189330"/>
            <a:ext cx="8461770" cy="5248792"/>
          </a:xfrm>
        </p:spPr>
        <p:txBody>
          <a:bodyPr>
            <a:normAutofit/>
          </a:bodyPr>
          <a:lstStyle/>
          <a:p>
            <a:pPr>
              <a:lnSpc>
                <a:spcPct val="120000"/>
              </a:lnSpc>
            </a:pPr>
            <a:r>
              <a:rPr lang="en-GB" sz="2000" b="0" dirty="0">
                <a:solidFill>
                  <a:schemeClr val="tx1"/>
                </a:solidFill>
                <a:latin typeface="Arial" panose="020B0604020202020204" pitchFamily="34" charset="0"/>
                <a:cs typeface="Arial" panose="020B0604020202020204" pitchFamily="34" charset="0"/>
              </a:rPr>
              <a:t>IAS 1 gives preparer the option to present components of the income statement as either:</a:t>
            </a:r>
          </a:p>
          <a:p>
            <a:pPr marL="0" lvl="0" indent="0" algn="ctr">
              <a:lnSpc>
                <a:spcPct val="120000"/>
              </a:lnSpc>
              <a:buNone/>
            </a:pPr>
            <a:r>
              <a:rPr lang="en-GB" sz="2000" b="0" dirty="0">
                <a:solidFill>
                  <a:schemeClr val="accent2"/>
                </a:solidFill>
                <a:latin typeface="Arial" panose="020B0604020202020204" pitchFamily="34" charset="0"/>
                <a:cs typeface="Arial" panose="020B0604020202020204" pitchFamily="34" charset="0"/>
              </a:rPr>
              <a:t>A single (combined) ‘statement of profit or loss and other comprehensive income’</a:t>
            </a:r>
          </a:p>
          <a:p>
            <a:pPr marL="0" lvl="0" indent="0" algn="ctr">
              <a:lnSpc>
                <a:spcPct val="120000"/>
              </a:lnSpc>
              <a:buNone/>
            </a:pPr>
            <a:endParaRPr lang="en-GB" sz="2000" b="0" dirty="0">
              <a:solidFill>
                <a:schemeClr val="accent2"/>
              </a:solidFill>
              <a:latin typeface="Arial" panose="020B0604020202020204" pitchFamily="34" charset="0"/>
              <a:cs typeface="Arial" panose="020B0604020202020204" pitchFamily="34" charset="0"/>
            </a:endParaRPr>
          </a:p>
          <a:p>
            <a:pPr marL="0" indent="0" algn="ctr">
              <a:lnSpc>
                <a:spcPct val="120000"/>
              </a:lnSpc>
              <a:buNone/>
            </a:pPr>
            <a:r>
              <a:rPr lang="en-GB" sz="2000" i="1" dirty="0">
                <a:solidFill>
                  <a:schemeClr val="tx1"/>
                </a:solidFill>
                <a:latin typeface="Arial" panose="020B0604020202020204" pitchFamily="34" charset="0"/>
                <a:cs typeface="Arial" panose="020B0604020202020204" pitchFamily="34" charset="0"/>
              </a:rPr>
              <a:t>OR</a:t>
            </a:r>
          </a:p>
          <a:p>
            <a:pPr marL="0" indent="0" algn="ctr">
              <a:lnSpc>
                <a:spcPct val="120000"/>
              </a:lnSpc>
              <a:buNone/>
            </a:pPr>
            <a:endParaRPr lang="en-GB" sz="2000" dirty="0">
              <a:solidFill>
                <a:schemeClr val="tx1"/>
              </a:solidFill>
              <a:latin typeface="Arial" panose="020B0604020202020204" pitchFamily="34" charset="0"/>
              <a:cs typeface="Arial" panose="020B0604020202020204" pitchFamily="34" charset="0"/>
            </a:endParaRPr>
          </a:p>
          <a:p>
            <a:pPr marL="0" lvl="0" indent="0" algn="ctr">
              <a:lnSpc>
                <a:spcPct val="120000"/>
              </a:lnSpc>
              <a:buNone/>
            </a:pPr>
            <a:r>
              <a:rPr lang="en-GB" sz="2000" b="0" i="1" dirty="0">
                <a:solidFill>
                  <a:schemeClr val="tx1"/>
                </a:solidFill>
                <a:latin typeface="Arial" panose="020B0604020202020204" pitchFamily="34" charset="0"/>
                <a:cs typeface="Arial" panose="020B0604020202020204" pitchFamily="34" charset="0"/>
              </a:rPr>
              <a:t>Two separate statements:</a:t>
            </a:r>
          </a:p>
          <a:p>
            <a:pPr lvl="1" algn="ctr">
              <a:lnSpc>
                <a:spcPct val="120000"/>
              </a:lnSpc>
            </a:pPr>
            <a:r>
              <a:rPr lang="en-GB" sz="2000" b="0" i="1" dirty="0">
                <a:solidFill>
                  <a:schemeClr val="accent2"/>
                </a:solidFill>
                <a:latin typeface="Arial" panose="020B0604020202020204" pitchFamily="34" charset="0"/>
                <a:cs typeface="Arial" panose="020B0604020202020204" pitchFamily="34" charset="0"/>
              </a:rPr>
              <a:t>Statement for the profit of loss (P&amp;L) &amp;</a:t>
            </a:r>
          </a:p>
          <a:p>
            <a:pPr lvl="1" algn="ctr">
              <a:lnSpc>
                <a:spcPct val="120000"/>
              </a:lnSpc>
            </a:pPr>
            <a:r>
              <a:rPr lang="en-GB" sz="2000" b="0" i="1" dirty="0">
                <a:solidFill>
                  <a:schemeClr val="accent2"/>
                </a:solidFill>
                <a:latin typeface="Arial" panose="020B0604020202020204" pitchFamily="34" charset="0"/>
                <a:cs typeface="Arial" panose="020B0604020202020204" pitchFamily="34" charset="0"/>
              </a:rPr>
              <a:t>Statement for other comprehensive income (OCI) </a:t>
            </a:r>
            <a:endParaRPr lang="en-GB" sz="2000" b="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662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0" y="3251278"/>
            <a:ext cx="7663969" cy="540000"/>
          </a:xfrm>
        </p:spPr>
        <p:txBody>
          <a:bodyPr/>
          <a:lstStyle/>
          <a:p>
            <a:r>
              <a:rPr lang="fr-FR" dirty="0" err="1"/>
              <a:t>Why</a:t>
            </a:r>
            <a:r>
              <a:rPr lang="fr-FR" dirty="0"/>
              <a:t> </a:t>
            </a:r>
            <a:r>
              <a:rPr lang="fr-FR" dirty="0" err="1"/>
              <a:t>learn</a:t>
            </a:r>
            <a:r>
              <a:rPr lang="fr-FR" dirty="0"/>
              <a:t> international </a:t>
            </a:r>
            <a:r>
              <a:rPr lang="fr-FR" dirty="0" err="1"/>
              <a:t>accounting</a:t>
            </a:r>
            <a:r>
              <a:rPr lang="fr-FR" dirty="0"/>
              <a:t>?</a:t>
            </a:r>
          </a:p>
        </p:txBody>
      </p:sp>
    </p:spTree>
    <p:extLst>
      <p:ext uri="{BB962C8B-B14F-4D97-AF65-F5344CB8AC3E}">
        <p14:creationId xmlns:p14="http://schemas.microsoft.com/office/powerpoint/2010/main" val="3336944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28792" cy="817752"/>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Line items</a:t>
            </a:r>
          </a:p>
        </p:txBody>
      </p:sp>
      <p:sp>
        <p:nvSpPr>
          <p:cNvPr id="3" name="Content Placeholder 2"/>
          <p:cNvSpPr>
            <a:spLocks noGrp="1"/>
          </p:cNvSpPr>
          <p:nvPr>
            <p:ph idx="1"/>
          </p:nvPr>
        </p:nvSpPr>
        <p:spPr>
          <a:xfrm>
            <a:off x="448966" y="1045030"/>
            <a:ext cx="8246070" cy="5234458"/>
          </a:xfrm>
        </p:spPr>
        <p:txBody>
          <a:bodyPr>
            <a:normAutofit fontScale="85000" lnSpcReduction="20000"/>
          </a:bodyPr>
          <a:lstStyle/>
          <a:p>
            <a:pPr>
              <a:lnSpc>
                <a:spcPct val="120000"/>
              </a:lnSpc>
            </a:pPr>
            <a:r>
              <a:rPr lang="en-GB" sz="2000" b="0" dirty="0">
                <a:solidFill>
                  <a:schemeClr val="tx1"/>
                </a:solidFill>
                <a:latin typeface="Arial" panose="020B0604020202020204" pitchFamily="34" charset="0"/>
                <a:cs typeface="Arial" panose="020B0604020202020204" pitchFamily="34" charset="0"/>
              </a:rPr>
              <a:t>The following line items to appear separately on the face of the income statement:</a:t>
            </a:r>
          </a:p>
          <a:p>
            <a:pPr marL="342900" lvl="1" indent="-3429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Revenue</a:t>
            </a:r>
          </a:p>
          <a:p>
            <a:pPr marL="342900" lvl="1" indent="-3429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Finance costs</a:t>
            </a:r>
          </a:p>
          <a:p>
            <a:pPr marL="342900" lvl="1" indent="-3429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Share of profit or loss in an associate or jointed venture (accounted for under the equity method)</a:t>
            </a:r>
          </a:p>
          <a:p>
            <a:pPr marL="342900" lvl="1" indent="-3429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Tax expense</a:t>
            </a:r>
          </a:p>
          <a:p>
            <a:pPr marL="342900" lvl="1" indent="-342900">
              <a:lnSpc>
                <a:spcPct val="120000"/>
              </a:lnSpc>
              <a:buFont typeface="Arial" panose="020B0604020202020204" pitchFamily="34" charset="0"/>
              <a:buChar char="•"/>
            </a:pPr>
            <a:r>
              <a:rPr lang="en-GB" sz="2200" b="0" dirty="0">
                <a:solidFill>
                  <a:schemeClr val="accent2"/>
                </a:solidFill>
                <a:latin typeface="Arial" panose="020B0604020202020204" pitchFamily="34" charset="0"/>
                <a:cs typeface="Arial" panose="020B0604020202020204" pitchFamily="34" charset="0"/>
              </a:rPr>
              <a:t>A single line for the total profit or loss from discontinued operations (under IFRS 5)</a:t>
            </a:r>
            <a:endParaRPr lang="en-GB" sz="2200" b="0" dirty="0">
              <a:solidFill>
                <a:schemeClr val="tx1"/>
              </a:solidFill>
              <a:latin typeface="Arial" panose="020B0604020202020204" pitchFamily="34" charset="0"/>
              <a:cs typeface="Arial" panose="020B0604020202020204" pitchFamily="34" charset="0"/>
            </a:endParaRPr>
          </a:p>
          <a:p>
            <a:pPr lvl="1">
              <a:lnSpc>
                <a:spcPct val="120000"/>
              </a:lnSpc>
            </a:pPr>
            <a:endParaRPr lang="en-GB" sz="2200" b="0" dirty="0">
              <a:solidFill>
                <a:schemeClr val="tx1"/>
              </a:solidFill>
              <a:latin typeface="Arial" panose="020B0604020202020204" pitchFamily="34" charset="0"/>
              <a:cs typeface="Arial" panose="020B0604020202020204" pitchFamily="34" charset="0"/>
            </a:endParaRPr>
          </a:p>
          <a:p>
            <a:pPr>
              <a:lnSpc>
                <a:spcPct val="120000"/>
              </a:lnSpc>
            </a:pPr>
            <a:r>
              <a:rPr lang="en-GB" sz="2200" b="0" dirty="0">
                <a:solidFill>
                  <a:schemeClr val="tx1"/>
                </a:solidFill>
                <a:latin typeface="Arial" panose="020B0604020202020204" pitchFamily="34" charset="0"/>
                <a:cs typeface="Arial" panose="020B0604020202020204" pitchFamily="34" charset="0"/>
              </a:rPr>
              <a:t>Accountants have flexibility to present additional line items, headings and subtotals that are relevant to an understanding of an entity’s financial performance</a:t>
            </a:r>
          </a:p>
          <a:p>
            <a:pPr lvl="1"/>
            <a:endParaRPr lang="en-GB" sz="2000" dirty="0">
              <a:solidFill>
                <a:schemeClr val="tx1"/>
              </a:solidFill>
              <a:latin typeface="Arial" panose="020B0604020202020204" pitchFamily="34" charset="0"/>
              <a:cs typeface="Arial" panose="020B0604020202020204" pitchFamily="34" charset="0"/>
            </a:endParaRPr>
          </a:p>
          <a:p>
            <a:pPr lvl="1"/>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07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979"/>
            <a:ext cx="6101125" cy="668462"/>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Totals</a:t>
            </a:r>
          </a:p>
        </p:txBody>
      </p:sp>
      <p:sp>
        <p:nvSpPr>
          <p:cNvPr id="3" name="Content Placeholder 2"/>
          <p:cNvSpPr>
            <a:spLocks noGrp="1"/>
          </p:cNvSpPr>
          <p:nvPr>
            <p:ph idx="1"/>
          </p:nvPr>
        </p:nvSpPr>
        <p:spPr>
          <a:xfrm>
            <a:off x="448966" y="1147666"/>
            <a:ext cx="8246070" cy="5131822"/>
          </a:xfrm>
        </p:spPr>
        <p:txBody>
          <a:bodyPr>
            <a:normAutofit/>
          </a:bodyPr>
          <a:lstStyle/>
          <a:p>
            <a:pPr>
              <a:lnSpc>
                <a:spcPct val="100000"/>
              </a:lnSpc>
            </a:pPr>
            <a:br>
              <a:rPr lang="en-GB" sz="2000" b="0" dirty="0">
                <a:solidFill>
                  <a:schemeClr val="tx2"/>
                </a:solidFill>
                <a:latin typeface="Arial" panose="020B0604020202020204" pitchFamily="34" charset="0"/>
                <a:cs typeface="Arial" panose="020B0604020202020204" pitchFamily="34" charset="0"/>
              </a:rPr>
            </a:br>
            <a:r>
              <a:rPr lang="en-GB" sz="2000" b="0" dirty="0">
                <a:solidFill>
                  <a:schemeClr val="tx2"/>
                </a:solidFill>
                <a:latin typeface="Arial" panose="020B0604020202020204" pitchFamily="34" charset="0"/>
                <a:cs typeface="Arial" panose="020B0604020202020204" pitchFamily="34" charset="0"/>
              </a:rPr>
              <a:t>In addition to the line items, IAS 1 requires certain totals to be displayed on the face of the income statement:</a:t>
            </a:r>
          </a:p>
          <a:p>
            <a:pPr>
              <a:lnSpc>
                <a:spcPct val="100000"/>
              </a:lnSpc>
            </a:pPr>
            <a:endParaRPr lang="en-GB" sz="2000" b="0" dirty="0">
              <a:solidFill>
                <a:schemeClr val="tx2"/>
              </a:solidFill>
              <a:latin typeface="Arial" panose="020B0604020202020204" pitchFamily="34" charset="0"/>
              <a:cs typeface="Arial" panose="020B0604020202020204" pitchFamily="34" charset="0"/>
            </a:endParaRPr>
          </a:p>
          <a:p>
            <a:pPr marL="342900" lvl="1" indent="-342900">
              <a:lnSpc>
                <a:spcPct val="10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Total profit or loss for the period (P&amp;L total)</a:t>
            </a:r>
          </a:p>
          <a:p>
            <a:pPr marL="342900" lvl="1" indent="-342900">
              <a:lnSpc>
                <a:spcPct val="100000"/>
              </a:lnSpc>
              <a:buFont typeface="Arial" panose="020B0604020202020204" pitchFamily="34" charset="0"/>
              <a:buChar char="•"/>
            </a:pPr>
            <a:endParaRPr lang="en-GB" sz="2000" b="0" dirty="0">
              <a:solidFill>
                <a:schemeClr val="accent2"/>
              </a:solidFill>
              <a:latin typeface="Arial" panose="020B0604020202020204" pitchFamily="34" charset="0"/>
              <a:cs typeface="Arial" panose="020B0604020202020204" pitchFamily="34" charset="0"/>
            </a:endParaRPr>
          </a:p>
          <a:p>
            <a:pPr marL="342900" lvl="1" indent="-342900">
              <a:lnSpc>
                <a:spcPct val="10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Total other comprehensive income for the period (OCI total)</a:t>
            </a:r>
          </a:p>
          <a:p>
            <a:pPr marL="342900" lvl="1" indent="-342900">
              <a:lnSpc>
                <a:spcPct val="100000"/>
              </a:lnSpc>
              <a:buFont typeface="Arial" panose="020B0604020202020204" pitchFamily="34" charset="0"/>
              <a:buChar char="•"/>
            </a:pPr>
            <a:endParaRPr lang="en-GB" sz="2000" b="0" dirty="0">
              <a:solidFill>
                <a:schemeClr val="accent2"/>
              </a:solidFill>
              <a:latin typeface="Arial" panose="020B0604020202020204" pitchFamily="34" charset="0"/>
              <a:cs typeface="Arial" panose="020B0604020202020204" pitchFamily="34" charset="0"/>
            </a:endParaRPr>
          </a:p>
          <a:p>
            <a:pPr marL="342900" lvl="1" indent="-342900">
              <a:lnSpc>
                <a:spcPct val="10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Total comprehensive income for the period</a:t>
            </a:r>
          </a:p>
        </p:txBody>
      </p:sp>
    </p:spTree>
    <p:extLst>
      <p:ext uri="{BB962C8B-B14F-4D97-AF65-F5344CB8AC3E}">
        <p14:creationId xmlns:p14="http://schemas.microsoft.com/office/powerpoint/2010/main" val="335610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301"/>
            <a:ext cx="6727371" cy="575156"/>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Totals …cont’d</a:t>
            </a:r>
          </a:p>
        </p:txBody>
      </p:sp>
      <p:sp>
        <p:nvSpPr>
          <p:cNvPr id="3" name="Content Placeholder 2"/>
          <p:cNvSpPr>
            <a:spLocks noGrp="1"/>
          </p:cNvSpPr>
          <p:nvPr>
            <p:ph idx="1"/>
          </p:nvPr>
        </p:nvSpPr>
        <p:spPr>
          <a:xfrm>
            <a:off x="448966" y="1306286"/>
            <a:ext cx="8246070" cy="5234473"/>
          </a:xfrm>
        </p:spPr>
        <p:txBody>
          <a:bodyPr>
            <a:normAutofit/>
          </a:bodyPr>
          <a:lstStyle/>
          <a:p>
            <a:r>
              <a:rPr lang="en-GB" sz="1800" b="0" dirty="0">
                <a:solidFill>
                  <a:schemeClr val="tx1"/>
                </a:solidFill>
                <a:latin typeface="Arial" panose="020B0604020202020204" pitchFamily="34" charset="0"/>
                <a:cs typeface="Arial" panose="020B0604020202020204" pitchFamily="34" charset="0"/>
              </a:rPr>
              <a:t>Total figures must be split on face of income statement between the portion that belongs to equity holders of the parent company &amp; non-controlling interests</a:t>
            </a:r>
          </a:p>
          <a:p>
            <a:r>
              <a:rPr lang="en-GB" sz="1800" b="0" dirty="0">
                <a:solidFill>
                  <a:schemeClr val="tx1"/>
                </a:solidFill>
                <a:latin typeface="Arial" panose="020B0604020202020204" pitchFamily="34" charset="0"/>
                <a:cs typeface="Arial" panose="020B0604020202020204" pitchFamily="34" charset="0"/>
              </a:rPr>
              <a:t>For example:</a:t>
            </a:r>
          </a:p>
          <a:p>
            <a:pPr marL="0" indent="0">
              <a:buNone/>
            </a:pPr>
            <a:r>
              <a:rPr lang="en-GB" sz="1800" b="0" dirty="0">
                <a:solidFill>
                  <a:schemeClr val="tx1"/>
                </a:solidFill>
                <a:latin typeface="Arial" panose="020B0604020202020204" pitchFamily="34" charset="0"/>
                <a:cs typeface="Arial" panose="020B0604020202020204" pitchFamily="34" charset="0"/>
              </a:rPr>
              <a:t>	</a:t>
            </a:r>
            <a:r>
              <a:rPr lang="en-GB" sz="1800" b="0" dirty="0">
                <a:solidFill>
                  <a:schemeClr val="accent2"/>
                </a:solidFill>
                <a:latin typeface="Arial" panose="020B0604020202020204" pitchFamily="34" charset="0"/>
                <a:cs typeface="Arial" panose="020B0604020202020204" pitchFamily="34" charset="0"/>
              </a:rPr>
              <a:t>Total profit of loss (P&amp;L) attributable to:</a:t>
            </a:r>
          </a:p>
          <a:p>
            <a:pPr marL="0" indent="0">
              <a:buNone/>
            </a:pPr>
            <a:r>
              <a:rPr lang="en-GB" sz="1800" b="0" dirty="0">
                <a:solidFill>
                  <a:schemeClr val="accent2"/>
                </a:solidFill>
                <a:latin typeface="Arial" panose="020B0604020202020204" pitchFamily="34" charset="0"/>
                <a:cs typeface="Arial" panose="020B0604020202020204" pitchFamily="34" charset="0"/>
              </a:rPr>
              <a:t>		Equity holders of parent</a:t>
            </a:r>
            <a:br>
              <a:rPr lang="en-GB" sz="1800" b="0" dirty="0">
                <a:solidFill>
                  <a:schemeClr val="accent2"/>
                </a:solidFill>
                <a:latin typeface="Arial" panose="020B0604020202020204" pitchFamily="34" charset="0"/>
                <a:cs typeface="Arial" panose="020B0604020202020204" pitchFamily="34" charset="0"/>
              </a:rPr>
            </a:br>
            <a:r>
              <a:rPr lang="en-GB" sz="1800" b="0" dirty="0">
                <a:solidFill>
                  <a:schemeClr val="accent2"/>
                </a:solidFill>
                <a:latin typeface="Arial" panose="020B0604020202020204" pitchFamily="34" charset="0"/>
                <a:cs typeface="Arial" panose="020B0604020202020204" pitchFamily="34" charset="0"/>
              </a:rPr>
              <a:t>		Non-controlling interests</a:t>
            </a:r>
          </a:p>
          <a:p>
            <a:pPr marL="0" indent="0">
              <a:buNone/>
            </a:pPr>
            <a:r>
              <a:rPr lang="en-GB" sz="1800" b="0" dirty="0">
                <a:solidFill>
                  <a:schemeClr val="accent2"/>
                </a:solidFill>
                <a:latin typeface="Arial" panose="020B0604020202020204" pitchFamily="34" charset="0"/>
                <a:cs typeface="Arial" panose="020B0604020202020204" pitchFamily="34" charset="0"/>
              </a:rPr>
              <a:t> 	Total comprehensive income attributable to:</a:t>
            </a:r>
          </a:p>
          <a:p>
            <a:pPr marL="0" indent="0">
              <a:buNone/>
            </a:pPr>
            <a:r>
              <a:rPr lang="en-GB" sz="1800" b="0" dirty="0">
                <a:solidFill>
                  <a:schemeClr val="accent2"/>
                </a:solidFill>
                <a:latin typeface="Arial" panose="020B0604020202020204" pitchFamily="34" charset="0"/>
                <a:cs typeface="Arial" panose="020B0604020202020204" pitchFamily="34" charset="0"/>
              </a:rPr>
              <a:t>		Equity holders of parent</a:t>
            </a:r>
            <a:br>
              <a:rPr lang="en-GB" sz="1800" b="0" dirty="0">
                <a:solidFill>
                  <a:schemeClr val="accent2"/>
                </a:solidFill>
                <a:latin typeface="Arial" panose="020B0604020202020204" pitchFamily="34" charset="0"/>
                <a:cs typeface="Arial" panose="020B0604020202020204" pitchFamily="34" charset="0"/>
              </a:rPr>
            </a:br>
            <a:r>
              <a:rPr lang="en-GB" sz="1800" b="0" dirty="0">
                <a:solidFill>
                  <a:schemeClr val="accent2"/>
                </a:solidFill>
                <a:latin typeface="Arial" panose="020B0604020202020204" pitchFamily="34" charset="0"/>
                <a:cs typeface="Arial" panose="020B0604020202020204" pitchFamily="34" charset="0"/>
              </a:rPr>
              <a:t>		Non-controlling interests</a:t>
            </a:r>
          </a:p>
          <a:p>
            <a:pPr marL="0" indent="0">
              <a:buNone/>
            </a:pPr>
            <a:endParaRPr lang="en-GB" sz="1800" b="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5514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301"/>
            <a:ext cx="6727371" cy="575156"/>
          </a:xfrm>
          <a:solidFill>
            <a:schemeClr val="bg1"/>
          </a:solidFill>
        </p:spPr>
        <p:txBody>
          <a:bodyPr>
            <a:normAutofit/>
          </a:bodyPr>
          <a:lstStyle/>
          <a:p>
            <a:r>
              <a:rPr lang="en-GB" dirty="0">
                <a:solidFill>
                  <a:schemeClr val="accent2"/>
                </a:solidFill>
                <a:latin typeface="Calibri" panose="020F0502020204030204" pitchFamily="34" charset="0"/>
                <a:cs typeface="Calibri" panose="020F0502020204030204" pitchFamily="34" charset="0"/>
              </a:rPr>
              <a:t>Non-controlling interest</a:t>
            </a:r>
          </a:p>
        </p:txBody>
      </p:sp>
      <p:sp>
        <p:nvSpPr>
          <p:cNvPr id="3" name="Content Placeholder 2"/>
          <p:cNvSpPr>
            <a:spLocks noGrp="1"/>
          </p:cNvSpPr>
          <p:nvPr>
            <p:ph idx="1"/>
          </p:nvPr>
        </p:nvSpPr>
        <p:spPr>
          <a:xfrm>
            <a:off x="448966" y="1306286"/>
            <a:ext cx="8246070" cy="5408413"/>
          </a:xfrm>
        </p:spPr>
        <p:txBody>
          <a:bodyPr>
            <a:normAutofit/>
          </a:bodyPr>
          <a:lstStyle/>
          <a:p>
            <a:r>
              <a:rPr lang="en-GB" sz="1800" b="0" dirty="0">
                <a:solidFill>
                  <a:schemeClr val="tx1"/>
                </a:solidFill>
                <a:latin typeface="Arial" panose="020B0604020202020204" pitchFamily="34" charset="0"/>
                <a:cs typeface="Arial" panose="020B0604020202020204" pitchFamily="34" charset="0"/>
              </a:rPr>
              <a:t>Income statement totals split between:</a:t>
            </a:r>
          </a:p>
          <a:p>
            <a:pPr marL="0" indent="0">
              <a:buNone/>
            </a:pPr>
            <a:r>
              <a:rPr lang="en-GB" sz="1800" b="0" dirty="0">
                <a:solidFill>
                  <a:schemeClr val="accent2"/>
                </a:solidFill>
                <a:latin typeface="Arial" panose="020B0604020202020204" pitchFamily="34" charset="0"/>
                <a:cs typeface="Arial" panose="020B0604020202020204" pitchFamily="34" charset="0"/>
              </a:rPr>
              <a:t>	Equity holders of parent</a:t>
            </a:r>
            <a:br>
              <a:rPr lang="en-GB" sz="1800" b="0" dirty="0">
                <a:solidFill>
                  <a:schemeClr val="accent2"/>
                </a:solidFill>
                <a:latin typeface="Arial" panose="020B0604020202020204" pitchFamily="34" charset="0"/>
                <a:cs typeface="Arial" panose="020B0604020202020204" pitchFamily="34" charset="0"/>
              </a:rPr>
            </a:br>
            <a:r>
              <a:rPr lang="en-GB" sz="1800" b="0" dirty="0">
                <a:solidFill>
                  <a:schemeClr val="accent2"/>
                </a:solidFill>
                <a:latin typeface="Arial" panose="020B0604020202020204" pitchFamily="34" charset="0"/>
                <a:cs typeface="Arial" panose="020B0604020202020204" pitchFamily="34" charset="0"/>
              </a:rPr>
              <a:t>	Non-controlling interests</a:t>
            </a:r>
          </a:p>
          <a:p>
            <a:pPr marL="0" indent="0">
              <a:buNone/>
            </a:pPr>
            <a:br>
              <a:rPr lang="en-GB" sz="1800" b="0" dirty="0">
                <a:solidFill>
                  <a:schemeClr val="tx1"/>
                </a:solidFill>
                <a:latin typeface="Arial" panose="020B0604020202020204" pitchFamily="34" charset="0"/>
                <a:cs typeface="Arial" panose="020B0604020202020204" pitchFamily="34" charset="0"/>
              </a:rPr>
            </a:br>
            <a:r>
              <a:rPr lang="en-GB" sz="1800" b="0" dirty="0">
                <a:solidFill>
                  <a:schemeClr val="tx1"/>
                </a:solidFill>
                <a:latin typeface="Arial" panose="020B0604020202020204" pitchFamily="34" charset="0"/>
                <a:cs typeface="Arial" panose="020B0604020202020204" pitchFamily="34" charset="0"/>
              </a:rPr>
              <a:t>Balance sheet has an equity account called “Non-controlling interest”</a:t>
            </a:r>
          </a:p>
          <a:p>
            <a:pPr marL="0" indent="0">
              <a:buNone/>
            </a:pPr>
            <a:r>
              <a:rPr lang="en-GB" sz="1800" b="0" dirty="0">
                <a:solidFill>
                  <a:schemeClr val="tx1"/>
                </a:solidFill>
                <a:latin typeface="Arial" panose="020B0604020202020204" pitchFamily="34" charset="0"/>
                <a:cs typeface="Arial" panose="020B0604020202020204" pitchFamily="34" charset="0"/>
              </a:rPr>
              <a:t>Annual reports of large companies contain 2 sets of financial statements:</a:t>
            </a:r>
          </a:p>
          <a:p>
            <a:pPr marL="0" indent="0">
              <a:buNone/>
            </a:pPr>
            <a:r>
              <a:rPr lang="en-GB" sz="1800" b="0" dirty="0">
                <a:solidFill>
                  <a:schemeClr val="accent2"/>
                </a:solidFill>
                <a:latin typeface="Arial" panose="020B0604020202020204" pitchFamily="34" charset="0"/>
                <a:cs typeface="Arial" panose="020B0604020202020204" pitchFamily="34" charset="0"/>
              </a:rPr>
              <a:t>	Parent company financial statements</a:t>
            </a:r>
            <a:br>
              <a:rPr lang="en-GB" sz="1800" b="0" dirty="0">
                <a:solidFill>
                  <a:schemeClr val="accent2"/>
                </a:solidFill>
                <a:latin typeface="Arial" panose="020B0604020202020204" pitchFamily="34" charset="0"/>
                <a:cs typeface="Arial" panose="020B0604020202020204" pitchFamily="34" charset="0"/>
              </a:rPr>
            </a:br>
            <a:r>
              <a:rPr lang="en-GB" sz="1800" b="0" dirty="0">
                <a:solidFill>
                  <a:schemeClr val="accent2"/>
                </a:solidFill>
                <a:latin typeface="Arial" panose="020B0604020202020204" pitchFamily="34" charset="0"/>
                <a:cs typeface="Arial" panose="020B0604020202020204" pitchFamily="34" charset="0"/>
              </a:rPr>
              <a:t>	Group financial statements</a:t>
            </a:r>
          </a:p>
          <a:p>
            <a:pPr marL="0" indent="0" algn="ctr">
              <a:buNone/>
            </a:pPr>
            <a:br>
              <a:rPr lang="en-GB" sz="1800" dirty="0">
                <a:solidFill>
                  <a:schemeClr val="tx1"/>
                </a:solidFill>
                <a:latin typeface="Arial" panose="020B0604020202020204" pitchFamily="34" charset="0"/>
                <a:cs typeface="Arial" panose="020B0604020202020204" pitchFamily="34" charset="0"/>
              </a:rPr>
            </a:br>
            <a:r>
              <a:rPr lang="en-GB" sz="1800" dirty="0">
                <a:solidFill>
                  <a:srgbClr val="0070C0"/>
                </a:solidFill>
                <a:latin typeface="Arial" panose="020B0604020202020204" pitchFamily="34" charset="0"/>
                <a:cs typeface="Arial" panose="020B0604020202020204" pitchFamily="34" charset="0"/>
              </a:rPr>
              <a:t>Can you explain the above?  Important for analysts to know !</a:t>
            </a:r>
          </a:p>
          <a:p>
            <a:pPr marL="0" indent="0">
              <a:buNone/>
            </a:pPr>
            <a:endParaRPr lang="en-GB" sz="18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832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96809" y="3033165"/>
            <a:ext cx="7118684" cy="540000"/>
          </a:xfrm>
        </p:spPr>
        <p:txBody>
          <a:bodyPr/>
          <a:lstStyle/>
          <a:p>
            <a:r>
              <a:rPr lang="en-GB" dirty="0"/>
              <a:t>Group accounting</a:t>
            </a:r>
          </a:p>
          <a:p>
            <a:r>
              <a:rPr lang="en-GB" sz="1200" dirty="0"/>
              <a:t>- The impact of acquiring control of another entity on the financial statements</a:t>
            </a:r>
            <a:endParaRPr lang="fr-FR" sz="1200" dirty="0"/>
          </a:p>
        </p:txBody>
      </p:sp>
    </p:spTree>
    <p:extLst>
      <p:ext uri="{BB962C8B-B14F-4D97-AF65-F5344CB8AC3E}">
        <p14:creationId xmlns:p14="http://schemas.microsoft.com/office/powerpoint/2010/main" val="2658326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40A9-69EA-476F-BBF1-6407E626EBDA}"/>
              </a:ext>
            </a:extLst>
          </p:cNvPr>
          <p:cNvSpPr>
            <a:spLocks noGrp="1"/>
          </p:cNvSpPr>
          <p:nvPr>
            <p:ph type="title"/>
          </p:nvPr>
        </p:nvSpPr>
        <p:spPr>
          <a:xfrm>
            <a:off x="-120202" y="69497"/>
            <a:ext cx="6250414" cy="760927"/>
          </a:xfrm>
        </p:spPr>
        <p:txBody>
          <a:bodyPr/>
          <a:lstStyle/>
          <a:p>
            <a:r>
              <a:rPr lang="en-IE" dirty="0">
                <a:solidFill>
                  <a:schemeClr val="accent2"/>
                </a:solidFill>
              </a:rPr>
              <a:t>Introduction</a:t>
            </a:r>
          </a:p>
        </p:txBody>
      </p:sp>
      <p:sp>
        <p:nvSpPr>
          <p:cNvPr id="3" name="Content Placeholder 2">
            <a:extLst>
              <a:ext uri="{FF2B5EF4-FFF2-40B4-BE49-F238E27FC236}">
                <a16:creationId xmlns:a16="http://schemas.microsoft.com/office/drawing/2014/main" id="{CEF5EB04-43EA-4232-971A-207B91B2794B}"/>
              </a:ext>
            </a:extLst>
          </p:cNvPr>
          <p:cNvSpPr>
            <a:spLocks noGrp="1"/>
          </p:cNvSpPr>
          <p:nvPr>
            <p:ph idx="1"/>
          </p:nvPr>
        </p:nvSpPr>
        <p:spPr>
          <a:xfrm>
            <a:off x="448966" y="1045030"/>
            <a:ext cx="8246070" cy="5542382"/>
          </a:xfrm>
        </p:spPr>
        <p:txBody>
          <a:bodyPr>
            <a:normAutofit fontScale="62500" lnSpcReduction="20000"/>
          </a:bodyPr>
          <a:lstStyle/>
          <a:p>
            <a:pPr>
              <a:buFont typeface="Arial" panose="020B0604020202020204" pitchFamily="34" charset="0"/>
              <a:buChar char="•"/>
            </a:pPr>
            <a:r>
              <a:rPr lang="en-GB" b="0" dirty="0">
                <a:solidFill>
                  <a:schemeClr val="tx1"/>
                </a:solidFill>
              </a:rPr>
              <a:t> Reporting entities may acquire interests in other entities by investing in their equity (i.e. buying shares in other companies)</a:t>
            </a:r>
            <a:br>
              <a:rPr lang="en-GB" b="0" dirty="0">
                <a:solidFill>
                  <a:schemeClr val="tx1"/>
                </a:solidFill>
              </a:rPr>
            </a:br>
            <a:endParaRPr lang="en-GB" b="0" dirty="0">
              <a:solidFill>
                <a:schemeClr val="tx1"/>
              </a:solidFill>
            </a:endParaRPr>
          </a:p>
          <a:p>
            <a:pPr>
              <a:buFont typeface="Arial" panose="020B0604020202020204" pitchFamily="34" charset="0"/>
              <a:buChar char="•"/>
            </a:pPr>
            <a:r>
              <a:rPr lang="en-GB" b="0" dirty="0">
                <a:solidFill>
                  <a:schemeClr val="tx1"/>
                </a:solidFill>
              </a:rPr>
              <a:t> Under IFRS, the information and accounting requirements for these investments depends on the extent to which the reporting entity can influence or control the investee entity.</a:t>
            </a:r>
          </a:p>
          <a:p>
            <a:pPr>
              <a:buFont typeface="Arial" panose="020B0604020202020204" pitchFamily="34" charset="0"/>
              <a:buChar char="•"/>
            </a:pPr>
            <a:endParaRPr lang="en-GB" b="0" dirty="0">
              <a:solidFill>
                <a:schemeClr val="tx1"/>
              </a:solidFill>
            </a:endParaRPr>
          </a:p>
          <a:p>
            <a:pPr>
              <a:buFont typeface="Arial" panose="020B0604020202020204" pitchFamily="34" charset="0"/>
              <a:buChar char="•"/>
            </a:pPr>
            <a:r>
              <a:rPr lang="en-GB" b="0" dirty="0">
                <a:solidFill>
                  <a:schemeClr val="tx1"/>
                </a:solidFill>
              </a:rPr>
              <a:t> The more influence reporting entity can exert over investee entity, the more comprehensive the accounting information required</a:t>
            </a:r>
          </a:p>
          <a:p>
            <a:pPr marL="342900" lvl="1" indent="-342900">
              <a:buFont typeface="Courier New" panose="02070309020205020404" pitchFamily="49" charset="0"/>
              <a:buChar char="o"/>
            </a:pPr>
            <a:r>
              <a:rPr lang="en-GB" b="0" dirty="0">
                <a:solidFill>
                  <a:schemeClr val="accent2"/>
                </a:solidFill>
              </a:rPr>
              <a:t>Necessary to address the accounting issues or pitfalls that can arise from companies being separate legal entities i.e. off-balance sheet financing</a:t>
            </a:r>
          </a:p>
          <a:p>
            <a:pPr lvl="1">
              <a:buFont typeface="Arial" panose="020B0604020202020204" pitchFamily="34" charset="0"/>
              <a:buChar char="•"/>
            </a:pPr>
            <a:endParaRPr lang="en-GB" b="0" dirty="0">
              <a:solidFill>
                <a:schemeClr val="tx1"/>
              </a:solidFill>
            </a:endParaRPr>
          </a:p>
          <a:p>
            <a:pPr>
              <a:buFont typeface="Arial" panose="020B0604020202020204" pitchFamily="34" charset="0"/>
              <a:buChar char="•"/>
            </a:pPr>
            <a:endParaRPr lang="en-GB" b="0" dirty="0">
              <a:solidFill>
                <a:schemeClr val="tx1"/>
              </a:solidFill>
            </a:endParaRPr>
          </a:p>
          <a:p>
            <a:pPr>
              <a:buFont typeface="Arial" panose="020B0604020202020204" pitchFamily="34" charset="0"/>
              <a:buChar char="•"/>
            </a:pPr>
            <a:endParaRPr lang="en-IE" dirty="0"/>
          </a:p>
        </p:txBody>
      </p:sp>
    </p:spTree>
    <p:extLst>
      <p:ext uri="{BB962C8B-B14F-4D97-AF65-F5344CB8AC3E}">
        <p14:creationId xmlns:p14="http://schemas.microsoft.com/office/powerpoint/2010/main" val="1365435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54" y="0"/>
            <a:ext cx="7248790" cy="933061"/>
          </a:xfrm>
        </p:spPr>
        <p:txBody>
          <a:bodyPr>
            <a:normAutofit/>
          </a:bodyPr>
          <a:lstStyle/>
          <a:p>
            <a:r>
              <a:rPr lang="en-GB" sz="2400" dirty="0">
                <a:solidFill>
                  <a:schemeClr val="accent2"/>
                </a:solidFill>
              </a:rPr>
              <a:t>Parent exercises CONTROL</a:t>
            </a:r>
          </a:p>
        </p:txBody>
      </p:sp>
      <p:sp>
        <p:nvSpPr>
          <p:cNvPr id="3" name="Content Placeholder 2"/>
          <p:cNvSpPr>
            <a:spLocks noGrp="1"/>
          </p:cNvSpPr>
          <p:nvPr>
            <p:ph idx="1"/>
          </p:nvPr>
        </p:nvSpPr>
        <p:spPr>
          <a:xfrm>
            <a:off x="354563" y="1156996"/>
            <a:ext cx="8453535" cy="5197151"/>
          </a:xfrm>
        </p:spPr>
        <p:txBody>
          <a:bodyPr>
            <a:normAutofit fontScale="77500" lnSpcReduction="20000"/>
          </a:bodyPr>
          <a:lstStyle/>
          <a:p>
            <a:pPr>
              <a:lnSpc>
                <a:spcPct val="120000"/>
              </a:lnSpc>
            </a:pPr>
            <a:r>
              <a:rPr lang="en-IE" sz="2625" dirty="0">
                <a:solidFill>
                  <a:schemeClr val="tx1"/>
                </a:solidFill>
              </a:rPr>
              <a:t>= </a:t>
            </a:r>
            <a:r>
              <a:rPr lang="en-IE" sz="2625" dirty="0">
                <a:solidFill>
                  <a:schemeClr val="accent2"/>
                </a:solidFill>
              </a:rPr>
              <a:t>Subsidiary </a:t>
            </a:r>
            <a:br>
              <a:rPr lang="en-IE" sz="2625" dirty="0">
                <a:solidFill>
                  <a:schemeClr val="accent2"/>
                </a:solidFill>
              </a:rPr>
            </a:br>
            <a:endParaRPr lang="en-IE" sz="2625" dirty="0">
              <a:solidFill>
                <a:schemeClr val="accent2"/>
              </a:solidFill>
            </a:endParaRPr>
          </a:p>
          <a:p>
            <a:pPr lvl="1">
              <a:lnSpc>
                <a:spcPct val="120000"/>
              </a:lnSpc>
            </a:pPr>
            <a:r>
              <a:rPr lang="en-GB" sz="2625" b="0" dirty="0">
                <a:solidFill>
                  <a:schemeClr val="tx1"/>
                </a:solidFill>
              </a:rPr>
              <a:t>What is meant by ‘control’?</a:t>
            </a:r>
          </a:p>
          <a:p>
            <a:pPr marL="342900" lvl="2" indent="-342900">
              <a:lnSpc>
                <a:spcPct val="120000"/>
              </a:lnSpc>
              <a:buFont typeface="Courier New" panose="02070309020205020404" pitchFamily="49" charset="0"/>
              <a:buChar char="o"/>
            </a:pPr>
            <a:r>
              <a:rPr lang="en-GB" sz="2325" b="0" dirty="0">
                <a:solidFill>
                  <a:schemeClr val="accent2"/>
                </a:solidFill>
              </a:rPr>
              <a:t>IFRS 10 contains a detailed definition of ‘control’</a:t>
            </a:r>
          </a:p>
          <a:p>
            <a:pPr marL="342900" lvl="2" indent="-342900">
              <a:lnSpc>
                <a:spcPct val="120000"/>
              </a:lnSpc>
              <a:buFont typeface="Courier New" panose="02070309020205020404" pitchFamily="49" charset="0"/>
              <a:buChar char="o"/>
            </a:pPr>
            <a:r>
              <a:rPr lang="en-GB" sz="2325" b="0" dirty="0">
                <a:solidFill>
                  <a:schemeClr val="accent2"/>
                </a:solidFill>
              </a:rPr>
              <a:t>Basic assumption: control where investor hold </a:t>
            </a:r>
            <a:r>
              <a:rPr lang="en-IE" sz="2400" b="0" dirty="0">
                <a:solidFill>
                  <a:schemeClr val="accent2"/>
                </a:solidFill>
              </a:rPr>
              <a:t>&gt; 50% of investee’s share capital</a:t>
            </a:r>
            <a:endParaRPr lang="en-IE" sz="2625" dirty="0">
              <a:solidFill>
                <a:schemeClr val="accent2"/>
              </a:solidFill>
            </a:endParaRPr>
          </a:p>
          <a:p>
            <a:pPr lvl="1">
              <a:lnSpc>
                <a:spcPct val="120000"/>
              </a:lnSpc>
            </a:pPr>
            <a:endParaRPr lang="en-GB" sz="2475" b="0" dirty="0">
              <a:solidFill>
                <a:schemeClr val="tx1"/>
              </a:solidFill>
            </a:endParaRPr>
          </a:p>
          <a:p>
            <a:pPr lvl="1">
              <a:lnSpc>
                <a:spcPct val="120000"/>
              </a:lnSpc>
            </a:pPr>
            <a:r>
              <a:rPr lang="en-GB" sz="2475" b="0" dirty="0">
                <a:solidFill>
                  <a:schemeClr val="tx1"/>
                </a:solidFill>
              </a:rPr>
              <a:t>IFRS 10 &amp; IFRS 3 apply</a:t>
            </a:r>
          </a:p>
          <a:p>
            <a:pPr lvl="1">
              <a:lnSpc>
                <a:spcPct val="120000"/>
              </a:lnSpc>
              <a:buFont typeface="Arial" panose="020B0604020202020204" pitchFamily="34" charset="0"/>
              <a:buChar char="•"/>
            </a:pPr>
            <a:r>
              <a:rPr lang="en-GB" sz="2475" b="0" dirty="0">
                <a:solidFill>
                  <a:schemeClr val="tx1"/>
                </a:solidFill>
              </a:rPr>
              <a:t> Account for this investment using the “</a:t>
            </a:r>
            <a:r>
              <a:rPr lang="en-GB" sz="2475" dirty="0">
                <a:solidFill>
                  <a:schemeClr val="accent2"/>
                </a:solidFill>
              </a:rPr>
              <a:t>Acquisition Method</a:t>
            </a:r>
            <a:r>
              <a:rPr lang="en-GB" sz="2475" b="0" dirty="0">
                <a:solidFill>
                  <a:schemeClr val="tx1"/>
                </a:solidFill>
              </a:rPr>
              <a:t>”:</a:t>
            </a:r>
          </a:p>
          <a:p>
            <a:pPr lvl="1">
              <a:lnSpc>
                <a:spcPct val="120000"/>
              </a:lnSpc>
              <a:buFontTx/>
              <a:buChar char="-"/>
            </a:pPr>
            <a:r>
              <a:rPr lang="en-GB" sz="2625" b="0" u="sng" dirty="0">
                <a:solidFill>
                  <a:schemeClr val="accent2"/>
                </a:solidFill>
              </a:rPr>
              <a:t>100%</a:t>
            </a:r>
            <a:r>
              <a:rPr lang="en-GB" sz="2625" b="0" dirty="0">
                <a:solidFill>
                  <a:schemeClr val="accent2"/>
                </a:solidFill>
              </a:rPr>
              <a:t> of the assets &amp; liabilities of the subsidiary &amp;</a:t>
            </a:r>
          </a:p>
          <a:p>
            <a:pPr lvl="1">
              <a:lnSpc>
                <a:spcPct val="120000"/>
              </a:lnSpc>
              <a:buFontTx/>
              <a:buChar char="-"/>
            </a:pPr>
            <a:r>
              <a:rPr lang="en-GB" sz="2625" b="0" u="sng" dirty="0">
                <a:solidFill>
                  <a:schemeClr val="accent2"/>
                </a:solidFill>
              </a:rPr>
              <a:t>100%</a:t>
            </a:r>
            <a:r>
              <a:rPr lang="en-GB" sz="2625" b="0" dirty="0">
                <a:solidFill>
                  <a:schemeClr val="accent2"/>
                </a:solidFill>
              </a:rPr>
              <a:t> of the income and expenses </a:t>
            </a:r>
          </a:p>
          <a:p>
            <a:pPr lvl="1">
              <a:lnSpc>
                <a:spcPct val="120000"/>
              </a:lnSpc>
              <a:buFontTx/>
              <a:buChar char="-"/>
            </a:pPr>
            <a:endParaRPr lang="en-GB" sz="2625" b="0" dirty="0">
              <a:solidFill>
                <a:schemeClr val="tx1"/>
              </a:solidFill>
            </a:endParaRPr>
          </a:p>
        </p:txBody>
      </p:sp>
    </p:spTree>
    <p:extLst>
      <p:ext uri="{BB962C8B-B14F-4D97-AF65-F5344CB8AC3E}">
        <p14:creationId xmlns:p14="http://schemas.microsoft.com/office/powerpoint/2010/main" val="617305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54" y="0"/>
            <a:ext cx="7248790" cy="933061"/>
          </a:xfrm>
        </p:spPr>
        <p:txBody>
          <a:bodyPr>
            <a:normAutofit/>
          </a:bodyPr>
          <a:lstStyle/>
          <a:p>
            <a:r>
              <a:rPr lang="en-GB" sz="2400" dirty="0">
                <a:solidFill>
                  <a:schemeClr val="accent2"/>
                </a:solidFill>
              </a:rPr>
              <a:t>Parent does NOT exercise CONTROL</a:t>
            </a:r>
          </a:p>
        </p:txBody>
      </p:sp>
      <p:sp>
        <p:nvSpPr>
          <p:cNvPr id="3" name="Content Placeholder 2"/>
          <p:cNvSpPr>
            <a:spLocks noGrp="1"/>
          </p:cNvSpPr>
          <p:nvPr>
            <p:ph idx="1"/>
          </p:nvPr>
        </p:nvSpPr>
        <p:spPr>
          <a:xfrm>
            <a:off x="354563" y="1352939"/>
            <a:ext cx="8453535" cy="5122506"/>
          </a:xfrm>
        </p:spPr>
        <p:txBody>
          <a:bodyPr>
            <a:noAutofit/>
          </a:bodyPr>
          <a:lstStyle/>
          <a:p>
            <a:pPr marL="151200">
              <a:lnSpc>
                <a:spcPct val="100000"/>
              </a:lnSpc>
              <a:spcBef>
                <a:spcPts val="150"/>
              </a:spcBef>
              <a:spcAft>
                <a:spcPts val="1200"/>
              </a:spcAft>
            </a:pPr>
            <a:r>
              <a:rPr lang="en-IE" sz="1600" dirty="0">
                <a:solidFill>
                  <a:schemeClr val="accent2"/>
                </a:solidFill>
              </a:rPr>
              <a:t>Larger investments </a:t>
            </a:r>
            <a:r>
              <a:rPr lang="en-IE" sz="1600" b="0" dirty="0">
                <a:solidFill>
                  <a:schemeClr val="tx1"/>
                </a:solidFill>
              </a:rPr>
              <a:t>(i.e. associates and joint ventures)</a:t>
            </a:r>
          </a:p>
          <a:p>
            <a:pPr marL="151200">
              <a:lnSpc>
                <a:spcPct val="100000"/>
              </a:lnSpc>
              <a:spcBef>
                <a:spcPts val="150"/>
              </a:spcBef>
              <a:spcAft>
                <a:spcPts val="1200"/>
              </a:spcAft>
            </a:pPr>
            <a:r>
              <a:rPr lang="en-IE" sz="1600" b="0" dirty="0">
                <a:solidFill>
                  <a:schemeClr val="tx1"/>
                </a:solidFill>
              </a:rPr>
              <a:t> </a:t>
            </a:r>
            <a:endParaRPr lang="en-GB" sz="1600" b="0" dirty="0">
              <a:solidFill>
                <a:schemeClr val="tx1"/>
              </a:solidFill>
            </a:endParaRPr>
          </a:p>
          <a:p>
            <a:pPr marL="151200">
              <a:lnSpc>
                <a:spcPct val="100000"/>
              </a:lnSpc>
              <a:spcBef>
                <a:spcPts val="150"/>
              </a:spcBef>
              <a:spcAft>
                <a:spcPts val="1200"/>
              </a:spcAft>
            </a:pPr>
            <a:r>
              <a:rPr lang="en-IE" sz="1600" b="0" dirty="0">
                <a:solidFill>
                  <a:schemeClr val="tx1"/>
                </a:solidFill>
              </a:rPr>
              <a:t>Acquirer exercises “significant influence” but not “control”</a:t>
            </a:r>
            <a:br>
              <a:rPr lang="en-IE" sz="1600" b="0" dirty="0">
                <a:solidFill>
                  <a:schemeClr val="tx1"/>
                </a:solidFill>
              </a:rPr>
            </a:br>
            <a:endParaRPr lang="en-IE" sz="1600" b="0" dirty="0">
              <a:solidFill>
                <a:schemeClr val="tx1"/>
              </a:solidFill>
            </a:endParaRPr>
          </a:p>
          <a:p>
            <a:pPr marL="151200">
              <a:lnSpc>
                <a:spcPct val="100000"/>
              </a:lnSpc>
              <a:spcBef>
                <a:spcPts val="150"/>
              </a:spcBef>
              <a:spcAft>
                <a:spcPts val="1200"/>
              </a:spcAft>
            </a:pPr>
            <a:r>
              <a:rPr lang="en-IE" sz="1600" b="0" dirty="0">
                <a:solidFill>
                  <a:schemeClr val="tx1"/>
                </a:solidFill>
              </a:rPr>
              <a:t>Basic assumption:  holds ≥ 20% and ≤ 50% of investee’s share capital</a:t>
            </a:r>
          </a:p>
          <a:p>
            <a:pPr marL="436950" indent="-285750">
              <a:lnSpc>
                <a:spcPct val="100000"/>
              </a:lnSpc>
              <a:spcBef>
                <a:spcPts val="150"/>
              </a:spcBef>
              <a:spcAft>
                <a:spcPts val="1200"/>
              </a:spcAft>
              <a:buFontTx/>
              <a:buChar char="-"/>
            </a:pPr>
            <a:endParaRPr lang="en-IE" sz="1600" b="0" dirty="0">
              <a:solidFill>
                <a:schemeClr val="tx1"/>
              </a:solidFill>
            </a:endParaRPr>
          </a:p>
          <a:p>
            <a:pPr marL="151200">
              <a:lnSpc>
                <a:spcPct val="100000"/>
              </a:lnSpc>
              <a:spcBef>
                <a:spcPts val="150"/>
              </a:spcBef>
              <a:spcAft>
                <a:spcPts val="1200"/>
              </a:spcAft>
            </a:pPr>
            <a:r>
              <a:rPr lang="en-GB" sz="1600" b="0" dirty="0">
                <a:solidFill>
                  <a:schemeClr val="tx1"/>
                </a:solidFill>
              </a:rPr>
              <a:t>Account for this investment using the “</a:t>
            </a:r>
            <a:r>
              <a:rPr lang="en-GB" sz="1600" dirty="0">
                <a:solidFill>
                  <a:schemeClr val="accent2"/>
                </a:solidFill>
              </a:rPr>
              <a:t>Equity Method</a:t>
            </a:r>
            <a:r>
              <a:rPr lang="en-GB" sz="1600" b="0" dirty="0">
                <a:solidFill>
                  <a:schemeClr val="tx1"/>
                </a:solidFill>
              </a:rPr>
              <a:t>”:</a:t>
            </a:r>
            <a:endParaRPr lang="en-IE" sz="1600" b="0" dirty="0">
              <a:solidFill>
                <a:schemeClr val="tx1"/>
              </a:solidFill>
            </a:endParaRPr>
          </a:p>
          <a:p>
            <a:pPr marL="151200">
              <a:lnSpc>
                <a:spcPct val="100000"/>
              </a:lnSpc>
              <a:spcBef>
                <a:spcPts val="150"/>
              </a:spcBef>
              <a:spcAft>
                <a:spcPts val="1200"/>
              </a:spcAft>
            </a:pPr>
            <a:r>
              <a:rPr lang="en-IE" sz="1600" b="0" dirty="0">
                <a:solidFill>
                  <a:schemeClr val="accent2"/>
                </a:solidFill>
              </a:rPr>
              <a:t>- Initial investment + the investing group’s share of the post-acquisition increase in those companies’ net assets;    </a:t>
            </a:r>
            <a:endParaRPr lang="en-GB" sz="1600" b="0" dirty="0">
              <a:solidFill>
                <a:schemeClr val="accent2"/>
              </a:solidFill>
            </a:endParaRPr>
          </a:p>
          <a:p>
            <a:pPr marL="151200">
              <a:lnSpc>
                <a:spcPct val="100000"/>
              </a:lnSpc>
              <a:spcBef>
                <a:spcPts val="150"/>
              </a:spcBef>
              <a:spcAft>
                <a:spcPts val="1200"/>
              </a:spcAft>
            </a:pPr>
            <a:r>
              <a:rPr lang="en-IE" sz="1600" b="0" dirty="0">
                <a:solidFill>
                  <a:schemeClr val="accent2"/>
                </a:solidFill>
              </a:rPr>
              <a:t>- Investing group’s </a:t>
            </a:r>
            <a:r>
              <a:rPr lang="en-IE" sz="1600" b="0" u="sng" dirty="0">
                <a:solidFill>
                  <a:schemeClr val="accent2"/>
                </a:solidFill>
              </a:rPr>
              <a:t>share</a:t>
            </a:r>
            <a:r>
              <a:rPr lang="en-IE" sz="1600" b="0" dirty="0">
                <a:solidFill>
                  <a:schemeClr val="accent2"/>
                </a:solidFill>
              </a:rPr>
              <a:t> of profit after tax is included in consolidated SOCI;</a:t>
            </a:r>
            <a:endParaRPr lang="en-GB" sz="1600" b="0" dirty="0">
              <a:solidFill>
                <a:schemeClr val="accent2"/>
              </a:solidFill>
            </a:endParaRPr>
          </a:p>
        </p:txBody>
      </p:sp>
    </p:spTree>
    <p:extLst>
      <p:ext uri="{BB962C8B-B14F-4D97-AF65-F5344CB8AC3E}">
        <p14:creationId xmlns:p14="http://schemas.microsoft.com/office/powerpoint/2010/main" val="2806093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54" y="0"/>
            <a:ext cx="7248790" cy="933061"/>
          </a:xfrm>
        </p:spPr>
        <p:txBody>
          <a:bodyPr>
            <a:normAutofit/>
          </a:bodyPr>
          <a:lstStyle/>
          <a:p>
            <a:r>
              <a:rPr lang="en-GB" sz="2400" dirty="0">
                <a:solidFill>
                  <a:schemeClr val="accent2"/>
                </a:solidFill>
              </a:rPr>
              <a:t>Parent does NOT exercise CONTROL</a:t>
            </a:r>
          </a:p>
        </p:txBody>
      </p:sp>
      <p:sp>
        <p:nvSpPr>
          <p:cNvPr id="3" name="Content Placeholder 2"/>
          <p:cNvSpPr>
            <a:spLocks noGrp="1"/>
          </p:cNvSpPr>
          <p:nvPr>
            <p:ph idx="1"/>
          </p:nvPr>
        </p:nvSpPr>
        <p:spPr>
          <a:xfrm>
            <a:off x="354563" y="1502229"/>
            <a:ext cx="8453535" cy="4973216"/>
          </a:xfrm>
        </p:spPr>
        <p:txBody>
          <a:bodyPr>
            <a:noAutofit/>
          </a:bodyPr>
          <a:lstStyle/>
          <a:p>
            <a:pPr>
              <a:lnSpc>
                <a:spcPct val="100000"/>
              </a:lnSpc>
            </a:pPr>
            <a:r>
              <a:rPr lang="en-IE" sz="1600" dirty="0">
                <a:solidFill>
                  <a:schemeClr val="accent2"/>
                </a:solidFill>
              </a:rPr>
              <a:t>Minor investments  </a:t>
            </a:r>
            <a:br>
              <a:rPr lang="en-IE" sz="1600" dirty="0">
                <a:solidFill>
                  <a:schemeClr val="accent2"/>
                </a:solidFill>
              </a:rPr>
            </a:br>
            <a:endParaRPr lang="en-IE" sz="1600" b="0" dirty="0">
              <a:solidFill>
                <a:schemeClr val="accent2"/>
              </a:solidFill>
            </a:endParaRPr>
          </a:p>
          <a:p>
            <a:pPr>
              <a:lnSpc>
                <a:spcPct val="100000"/>
              </a:lnSpc>
            </a:pPr>
            <a:r>
              <a:rPr lang="en-IE" sz="1600" b="0" dirty="0">
                <a:solidFill>
                  <a:schemeClr val="tx1"/>
                </a:solidFill>
              </a:rPr>
              <a:t>= “</a:t>
            </a:r>
            <a:r>
              <a:rPr lang="en-IE" sz="1600" dirty="0">
                <a:solidFill>
                  <a:schemeClr val="accent2"/>
                </a:solidFill>
              </a:rPr>
              <a:t>Simple (or Trade) Investment”</a:t>
            </a:r>
          </a:p>
          <a:p>
            <a:pPr>
              <a:lnSpc>
                <a:spcPct val="100000"/>
              </a:lnSpc>
            </a:pPr>
            <a:endParaRPr lang="en-GB" sz="1600" dirty="0">
              <a:solidFill>
                <a:schemeClr val="accent2"/>
              </a:solidFill>
            </a:endParaRPr>
          </a:p>
          <a:p>
            <a:pPr>
              <a:lnSpc>
                <a:spcPct val="100000"/>
              </a:lnSpc>
            </a:pPr>
            <a:r>
              <a:rPr lang="en-GB" sz="1600" b="0" dirty="0">
                <a:solidFill>
                  <a:schemeClr val="tx1"/>
                </a:solidFill>
              </a:rPr>
              <a:t>Basic assumption: investor holds </a:t>
            </a:r>
            <a:r>
              <a:rPr lang="en-IE" sz="1600" b="0" dirty="0">
                <a:solidFill>
                  <a:schemeClr val="tx1"/>
                </a:solidFill>
              </a:rPr>
              <a:t>&lt; 20%  of investee’s share capital</a:t>
            </a:r>
          </a:p>
          <a:p>
            <a:pPr marL="608076" lvl="1" indent="-457200">
              <a:lnSpc>
                <a:spcPct val="100000"/>
              </a:lnSpc>
              <a:buFontTx/>
              <a:buChar char="-"/>
            </a:pPr>
            <a:endParaRPr lang="en-IE" sz="1600" b="0" dirty="0">
              <a:solidFill>
                <a:schemeClr val="tx1"/>
              </a:solidFill>
            </a:endParaRPr>
          </a:p>
          <a:p>
            <a:pPr marL="150876" lvl="1">
              <a:lnSpc>
                <a:spcPct val="100000"/>
              </a:lnSpc>
            </a:pPr>
            <a:r>
              <a:rPr lang="en-IE" sz="1600" b="0" dirty="0">
                <a:solidFill>
                  <a:schemeClr val="tx1"/>
                </a:solidFill>
              </a:rPr>
              <a:t>These are dealt with as financial assets in accordance with IFRS 9:</a:t>
            </a:r>
          </a:p>
          <a:p>
            <a:pPr marL="608076" lvl="1" indent="-457200">
              <a:lnSpc>
                <a:spcPct val="100000"/>
              </a:lnSpc>
              <a:buFontTx/>
              <a:buChar char="-"/>
            </a:pPr>
            <a:r>
              <a:rPr lang="en-IE" sz="1600" b="0" dirty="0">
                <a:solidFill>
                  <a:schemeClr val="accent2"/>
                </a:solidFill>
              </a:rPr>
              <a:t>Dividends received recorded as income in the consolidated income statement</a:t>
            </a:r>
          </a:p>
        </p:txBody>
      </p:sp>
    </p:spTree>
    <p:extLst>
      <p:ext uri="{BB962C8B-B14F-4D97-AF65-F5344CB8AC3E}">
        <p14:creationId xmlns:p14="http://schemas.microsoft.com/office/powerpoint/2010/main" val="933066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CA86-9F87-4127-8B2F-739250A9C8EB}"/>
              </a:ext>
            </a:extLst>
          </p:cNvPr>
          <p:cNvSpPr>
            <a:spLocks noGrp="1"/>
          </p:cNvSpPr>
          <p:nvPr>
            <p:ph type="title"/>
          </p:nvPr>
        </p:nvSpPr>
        <p:spPr>
          <a:xfrm>
            <a:off x="-148194" y="0"/>
            <a:ext cx="7136823" cy="1018032"/>
          </a:xfrm>
        </p:spPr>
        <p:txBody>
          <a:bodyPr/>
          <a:lstStyle/>
          <a:p>
            <a:r>
              <a:rPr lang="en-IE" dirty="0">
                <a:solidFill>
                  <a:schemeClr val="accent2"/>
                </a:solidFill>
              </a:rPr>
              <a:t>Accounting for interests in other entities</a:t>
            </a:r>
          </a:p>
        </p:txBody>
      </p:sp>
      <p:sp>
        <p:nvSpPr>
          <p:cNvPr id="3" name="Content Placeholder 2">
            <a:extLst>
              <a:ext uri="{FF2B5EF4-FFF2-40B4-BE49-F238E27FC236}">
                <a16:creationId xmlns:a16="http://schemas.microsoft.com/office/drawing/2014/main" id="{BAB8ECA7-5C37-4F54-B32F-CCCD2FEB4C75}"/>
              </a:ext>
            </a:extLst>
          </p:cNvPr>
          <p:cNvSpPr>
            <a:spLocks noGrp="1"/>
          </p:cNvSpPr>
          <p:nvPr>
            <p:ph idx="1"/>
          </p:nvPr>
        </p:nvSpPr>
        <p:spPr>
          <a:xfrm>
            <a:off x="448966" y="1147666"/>
            <a:ext cx="8246070" cy="5131822"/>
          </a:xfrm>
        </p:spPr>
        <p:txBody>
          <a:bodyPr/>
          <a:lstStyle/>
          <a:p>
            <a:r>
              <a:rPr lang="en-GB" sz="1600" b="0" dirty="0">
                <a:solidFill>
                  <a:schemeClr val="tx1"/>
                </a:solidFill>
              </a:rPr>
              <a:t>Accounting treatment depends on the extent of influence or control</a:t>
            </a:r>
            <a:endParaRPr lang="en-IE" dirty="0"/>
          </a:p>
        </p:txBody>
      </p:sp>
      <p:graphicFrame>
        <p:nvGraphicFramePr>
          <p:cNvPr id="5" name="Table 4">
            <a:extLst>
              <a:ext uri="{FF2B5EF4-FFF2-40B4-BE49-F238E27FC236}">
                <a16:creationId xmlns:a16="http://schemas.microsoft.com/office/drawing/2014/main" id="{474C1EEB-A125-48A5-AF4B-E00025B6B5CF}"/>
              </a:ext>
            </a:extLst>
          </p:cNvPr>
          <p:cNvGraphicFramePr>
            <a:graphicFrameLocks noGrp="1"/>
          </p:cNvGraphicFramePr>
          <p:nvPr>
            <p:extLst>
              <p:ext uri="{D42A27DB-BD31-4B8C-83A1-F6EECF244321}">
                <p14:modId xmlns:p14="http://schemas.microsoft.com/office/powerpoint/2010/main" val="3613795651"/>
              </p:ext>
            </p:extLst>
          </p:nvPr>
        </p:nvGraphicFramePr>
        <p:xfrm>
          <a:off x="714099" y="1994263"/>
          <a:ext cx="7980935" cy="4145280"/>
        </p:xfrm>
        <a:graphic>
          <a:graphicData uri="http://schemas.openxmlformats.org/drawingml/2006/table">
            <a:tbl>
              <a:tblPr firstRow="1" firstCol="1" bandRow="1">
                <a:tableStyleId>{5C22544A-7EE6-4342-B048-85BDC9FD1C3A}</a:tableStyleId>
              </a:tblPr>
              <a:tblGrid>
                <a:gridCol w="1543909">
                  <a:extLst>
                    <a:ext uri="{9D8B030D-6E8A-4147-A177-3AD203B41FA5}">
                      <a16:colId xmlns:a16="http://schemas.microsoft.com/office/drawing/2014/main" val="2346634687"/>
                    </a:ext>
                  </a:extLst>
                </a:gridCol>
                <a:gridCol w="2042972">
                  <a:extLst>
                    <a:ext uri="{9D8B030D-6E8A-4147-A177-3AD203B41FA5}">
                      <a16:colId xmlns:a16="http://schemas.microsoft.com/office/drawing/2014/main" val="1303223715"/>
                    </a:ext>
                  </a:extLst>
                </a:gridCol>
                <a:gridCol w="1331985">
                  <a:extLst>
                    <a:ext uri="{9D8B030D-6E8A-4147-A177-3AD203B41FA5}">
                      <a16:colId xmlns:a16="http://schemas.microsoft.com/office/drawing/2014/main" val="333870001"/>
                    </a:ext>
                  </a:extLst>
                </a:gridCol>
                <a:gridCol w="1496612">
                  <a:extLst>
                    <a:ext uri="{9D8B030D-6E8A-4147-A177-3AD203B41FA5}">
                      <a16:colId xmlns:a16="http://schemas.microsoft.com/office/drawing/2014/main" val="1051132281"/>
                    </a:ext>
                  </a:extLst>
                </a:gridCol>
                <a:gridCol w="1565457">
                  <a:extLst>
                    <a:ext uri="{9D8B030D-6E8A-4147-A177-3AD203B41FA5}">
                      <a16:colId xmlns:a16="http://schemas.microsoft.com/office/drawing/2014/main" val="1204857103"/>
                    </a:ext>
                  </a:extLst>
                </a:gridCol>
              </a:tblGrid>
              <a:tr h="365760">
                <a:tc>
                  <a:txBody>
                    <a:bodyPr/>
                    <a:lstStyle/>
                    <a:p>
                      <a:pPr>
                        <a:spcAft>
                          <a:spcPts val="0"/>
                        </a:spcAft>
                      </a:pPr>
                      <a:r>
                        <a:rPr lang="en-GB" sz="1600" dirty="0">
                          <a:solidFill>
                            <a:schemeClr val="tx1"/>
                          </a:solidFill>
                          <a:effectLst/>
                        </a:rPr>
                        <a:t> </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dirty="0">
                          <a:solidFill>
                            <a:schemeClr val="tx1"/>
                          </a:solidFill>
                          <a:effectLst/>
                        </a:rPr>
                        <a:t>Simple Investment</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GB" sz="1600" dirty="0">
                          <a:solidFill>
                            <a:schemeClr val="tx1"/>
                          </a:solidFill>
                          <a:effectLst/>
                        </a:rPr>
                        <a:t>Associate Interest</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GB" sz="1600" dirty="0">
                          <a:solidFill>
                            <a:schemeClr val="tx1"/>
                          </a:solidFill>
                          <a:effectLst/>
                        </a:rPr>
                        <a:t>Joint Arrangement</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en-GB" sz="1600" dirty="0">
                          <a:solidFill>
                            <a:schemeClr val="tx1"/>
                          </a:solidFill>
                          <a:effectLst/>
                        </a:rPr>
                        <a:t>Subsidiary Interest</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4588390"/>
                  </a:ext>
                </a:extLst>
              </a:tr>
              <a:tr h="192938">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653219513"/>
                  </a:ext>
                </a:extLst>
              </a:tr>
              <a:tr h="192938">
                <a:tc>
                  <a:txBody>
                    <a:bodyPr/>
                    <a:lstStyle/>
                    <a:p>
                      <a:pPr>
                        <a:spcAft>
                          <a:spcPts val="0"/>
                        </a:spcAft>
                      </a:pPr>
                      <a:r>
                        <a:rPr lang="en-GB" sz="1600">
                          <a:solidFill>
                            <a:schemeClr val="tx1"/>
                          </a:solidFill>
                          <a:effectLst/>
                        </a:rPr>
                        <a:t>Ownership:</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&lt; 20%</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dirty="0">
                          <a:solidFill>
                            <a:schemeClr val="tx1"/>
                          </a:solidFill>
                          <a:effectLst/>
                        </a:rPr>
                        <a:t>20 – 49%</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dirty="0">
                          <a:solidFill>
                            <a:schemeClr val="tx1"/>
                          </a:solidFill>
                          <a:effectLst/>
                        </a:rPr>
                        <a:t>Joint</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 50%</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99245854"/>
                  </a:ext>
                </a:extLst>
              </a:tr>
              <a:tr h="192938">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dirty="0">
                          <a:solidFill>
                            <a:schemeClr val="tx1"/>
                          </a:solidFill>
                          <a:effectLst/>
                        </a:rPr>
                        <a:t> </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876312671"/>
                  </a:ext>
                </a:extLst>
              </a:tr>
              <a:tr h="192938">
                <a:tc>
                  <a:txBody>
                    <a:bodyPr/>
                    <a:lstStyle/>
                    <a:p>
                      <a:pPr>
                        <a:spcAft>
                          <a:spcPts val="0"/>
                        </a:spcAft>
                      </a:pPr>
                      <a:r>
                        <a:rPr lang="en-GB" sz="1600">
                          <a:solidFill>
                            <a:schemeClr val="tx1"/>
                          </a:solidFill>
                          <a:effectLst/>
                        </a:rPr>
                        <a:t>Accounting Standard:</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IFRS 9</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dirty="0">
                          <a:solidFill>
                            <a:schemeClr val="tx1"/>
                          </a:solidFill>
                          <a:effectLst/>
                        </a:rPr>
                        <a:t>IAS 28</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IFRS 11</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spcAft>
                          <a:spcPts val="0"/>
                        </a:spcAft>
                      </a:pPr>
                      <a:r>
                        <a:rPr lang="en-GB" sz="1600">
                          <a:solidFill>
                            <a:schemeClr val="tx1"/>
                          </a:solidFill>
                          <a:effectLst/>
                        </a:rPr>
                        <a:t>IFRS 3 / IFRS 10</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571458662"/>
                  </a:ext>
                </a:extLst>
              </a:tr>
              <a:tr h="192938">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dirty="0">
                          <a:solidFill>
                            <a:schemeClr val="tx1"/>
                          </a:solidFill>
                          <a:effectLst/>
                        </a:rPr>
                        <a:t> </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 </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90721027"/>
                  </a:ext>
                </a:extLst>
              </a:tr>
              <a:tr h="1157627">
                <a:tc>
                  <a:txBody>
                    <a:bodyPr/>
                    <a:lstStyle/>
                    <a:p>
                      <a:pPr>
                        <a:spcAft>
                          <a:spcPts val="0"/>
                        </a:spcAft>
                      </a:pPr>
                      <a:r>
                        <a:rPr lang="en-GB" sz="1600">
                          <a:solidFill>
                            <a:schemeClr val="tx1"/>
                          </a:solidFill>
                          <a:effectLst/>
                        </a:rPr>
                        <a:t>Accounting Treatment:</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a:solidFill>
                            <a:schemeClr val="tx1"/>
                          </a:solidFill>
                          <a:effectLst/>
                        </a:rPr>
                        <a:t>At fair value.</a:t>
                      </a:r>
                      <a:br>
                        <a:rPr lang="en-GB" sz="1600">
                          <a:solidFill>
                            <a:schemeClr val="tx1"/>
                          </a:solidFill>
                          <a:effectLst/>
                        </a:rPr>
                      </a:br>
                      <a:r>
                        <a:rPr lang="en-GB" sz="1600">
                          <a:solidFill>
                            <a:schemeClr val="tx1"/>
                          </a:solidFill>
                          <a:effectLst/>
                        </a:rPr>
                        <a:t>Separate consolidated financial statements not required.</a:t>
                      </a:r>
                      <a:endParaRPr lang="en-IE"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dirty="0">
                          <a:solidFill>
                            <a:schemeClr val="tx1"/>
                          </a:solidFill>
                          <a:effectLst/>
                        </a:rPr>
                        <a:t>Equity method</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dirty="0">
                          <a:solidFill>
                            <a:schemeClr val="tx1"/>
                          </a:solidFill>
                          <a:effectLst/>
                        </a:rPr>
                        <a:t>Joint operation – in accordance with relevant IFRSs.</a:t>
                      </a:r>
                      <a:endParaRPr lang="en-IE" sz="1600" dirty="0">
                        <a:solidFill>
                          <a:schemeClr val="tx1"/>
                        </a:solidFill>
                        <a:effectLst/>
                      </a:endParaRPr>
                    </a:p>
                    <a:p>
                      <a:pPr>
                        <a:spcAft>
                          <a:spcPts val="0"/>
                        </a:spcAft>
                      </a:pPr>
                      <a:br>
                        <a:rPr lang="en-GB" sz="1600" dirty="0">
                          <a:solidFill>
                            <a:schemeClr val="tx1"/>
                          </a:solidFill>
                          <a:effectLst/>
                        </a:rPr>
                      </a:br>
                      <a:r>
                        <a:rPr lang="en-GB" sz="1600" dirty="0">
                          <a:solidFill>
                            <a:schemeClr val="tx1"/>
                          </a:solidFill>
                          <a:effectLst/>
                        </a:rPr>
                        <a:t>Joint venture – equity method.</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spcAft>
                          <a:spcPts val="0"/>
                        </a:spcAft>
                      </a:pPr>
                      <a:r>
                        <a:rPr lang="en-GB" sz="1600" dirty="0">
                          <a:solidFill>
                            <a:schemeClr val="tx1"/>
                          </a:solidFill>
                          <a:effectLst/>
                        </a:rPr>
                        <a:t>Consolidation – acquisition method.</a:t>
                      </a:r>
                      <a:endParaRPr lang="en-IE"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173605502"/>
                  </a:ext>
                </a:extLst>
              </a:tr>
            </a:tbl>
          </a:graphicData>
        </a:graphic>
      </p:graphicFrame>
    </p:spTree>
    <p:extLst>
      <p:ext uri="{BB962C8B-B14F-4D97-AF65-F5344CB8AC3E}">
        <p14:creationId xmlns:p14="http://schemas.microsoft.com/office/powerpoint/2010/main" val="125180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57" y="171293"/>
            <a:ext cx="7122253" cy="600494"/>
          </a:xfrm>
          <a:solidFill>
            <a:schemeClr val="bg1"/>
          </a:solidFill>
        </p:spPr>
        <p:txBody>
          <a:bodyPr>
            <a:noAutofit/>
          </a:bodyPr>
          <a:lstStyle/>
          <a:p>
            <a:r>
              <a:rPr lang="en-GB" sz="2400" dirty="0">
                <a:solidFill>
                  <a:schemeClr val="accent2"/>
                </a:solidFill>
                <a:latin typeface="Calibri" panose="020F0502020204030204" pitchFamily="34" charset="0"/>
                <a:cs typeface="Calibri" panose="020F0502020204030204" pitchFamily="34" charset="0"/>
              </a:rPr>
              <a:t>Why learn international accounting?</a:t>
            </a:r>
          </a:p>
        </p:txBody>
      </p:sp>
      <p:sp>
        <p:nvSpPr>
          <p:cNvPr id="3" name="Content Placeholder 2"/>
          <p:cNvSpPr>
            <a:spLocks noGrp="1"/>
          </p:cNvSpPr>
          <p:nvPr>
            <p:ph idx="1"/>
          </p:nvPr>
        </p:nvSpPr>
        <p:spPr>
          <a:xfrm>
            <a:off x="448966" y="1334278"/>
            <a:ext cx="8246070" cy="5169158"/>
          </a:xfrm>
        </p:spPr>
        <p:txBody>
          <a:bodyPr>
            <a:normAutofit fontScale="47500" lnSpcReduction="20000"/>
          </a:bodyPr>
          <a:lstStyle/>
          <a:p>
            <a:pPr>
              <a:lnSpc>
                <a:spcPct val="120000"/>
              </a:lnSpc>
            </a:pPr>
            <a:r>
              <a:rPr lang="en-GB" b="0" dirty="0">
                <a:solidFill>
                  <a:schemeClr val="tx1"/>
                </a:solidFill>
                <a:latin typeface="Arial" panose="020B0604020202020204" pitchFamily="34" charset="0"/>
                <a:cs typeface="Arial" panose="020B0604020202020204" pitchFamily="34" charset="0"/>
              </a:rPr>
              <a:t>International accounting rules adopted in over 120 countries around the world</a:t>
            </a:r>
          </a:p>
          <a:p>
            <a:pPr marL="457200" indent="-4572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Some of the largest companies in the world are using these rules to prepare their financial statements</a:t>
            </a:r>
          </a:p>
          <a:p>
            <a:pPr>
              <a:lnSpc>
                <a:spcPct val="120000"/>
              </a:lnSpc>
            </a:pP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Accounting is how businesses signal their financial position &amp; performance to the market</a:t>
            </a:r>
          </a:p>
          <a:p>
            <a:pPr marL="457200" indent="-4572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A knowledge of accounting helps you to interpret these signals</a:t>
            </a:r>
          </a:p>
          <a:p>
            <a:pPr>
              <a:lnSpc>
                <a:spcPct val="120000"/>
              </a:lnSpc>
            </a:pPr>
            <a:endParaRPr lang="en-GB" b="0" dirty="0">
              <a:solidFill>
                <a:schemeClr val="tx1"/>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Accounting data underpins many finance techniques &amp; processes</a:t>
            </a:r>
          </a:p>
          <a:p>
            <a:pPr marL="457200" indent="-457200">
              <a:lnSpc>
                <a:spcPct val="120000"/>
              </a:lnSpc>
              <a:buFont typeface="Arial" panose="020B0604020202020204" pitchFamily="34" charset="0"/>
              <a:buChar char="•"/>
            </a:pPr>
            <a:r>
              <a:rPr lang="en-GB" b="0" dirty="0">
                <a:solidFill>
                  <a:schemeClr val="accent2"/>
                </a:solidFill>
                <a:latin typeface="Arial" panose="020B0604020202020204" pitchFamily="34" charset="0"/>
                <a:cs typeface="Arial" panose="020B0604020202020204" pitchFamily="34" charset="0"/>
              </a:rPr>
              <a:t>Knowing how the figures were constructed allows you to apply the data in a more meaningful way</a:t>
            </a:r>
          </a:p>
          <a:p>
            <a:pPr marL="457200" indent="-457200">
              <a:lnSpc>
                <a:spcPct val="120000"/>
              </a:lnSpc>
              <a:buFont typeface="Arial" panose="020B0604020202020204" pitchFamily="34" charset="0"/>
              <a:buChar char="•"/>
            </a:pPr>
            <a:endParaRPr lang="en-GB" b="0" dirty="0">
              <a:solidFill>
                <a:schemeClr val="accent2"/>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CFA </a:t>
            </a:r>
          </a:p>
          <a:p>
            <a:pPr marL="457200" indent="-457200">
              <a:lnSpc>
                <a:spcPct val="120000"/>
              </a:lnSpc>
              <a:buFont typeface="Arial" panose="020B0604020202020204" pitchFamily="34" charset="0"/>
              <a:buChar char="•"/>
            </a:pPr>
            <a:endParaRPr lang="en-GB" b="0" dirty="0">
              <a:solidFill>
                <a:schemeClr val="accent2"/>
              </a:solidFill>
              <a:latin typeface="Arial" panose="020B0604020202020204" pitchFamily="34" charset="0"/>
              <a:cs typeface="Arial" panose="020B0604020202020204" pitchFamily="34" charset="0"/>
            </a:endParaRPr>
          </a:p>
          <a:p>
            <a:pPr>
              <a:lnSpc>
                <a:spcPct val="120000"/>
              </a:lnSpc>
            </a:pPr>
            <a:r>
              <a:rPr lang="en-GB" b="0" dirty="0">
                <a:solidFill>
                  <a:schemeClr val="tx1"/>
                </a:solidFill>
                <a:latin typeface="Arial" panose="020B0604020202020204" pitchFamily="34" charset="0"/>
                <a:cs typeface="Arial" panose="020B0604020202020204" pitchFamily="34" charset="0"/>
              </a:rPr>
              <a:t>Screening questions</a:t>
            </a:r>
          </a:p>
        </p:txBody>
      </p:sp>
    </p:spTree>
    <p:extLst>
      <p:ext uri="{BB962C8B-B14F-4D97-AF65-F5344CB8AC3E}">
        <p14:creationId xmlns:p14="http://schemas.microsoft.com/office/powerpoint/2010/main" val="3491881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889D-1802-4DA1-AB1E-963B6A33F9A8}"/>
              </a:ext>
            </a:extLst>
          </p:cNvPr>
          <p:cNvSpPr>
            <a:spLocks noGrp="1"/>
          </p:cNvSpPr>
          <p:nvPr>
            <p:ph type="title"/>
          </p:nvPr>
        </p:nvSpPr>
        <p:spPr>
          <a:xfrm>
            <a:off x="0" y="0"/>
            <a:ext cx="7193902" cy="1018032"/>
          </a:xfrm>
        </p:spPr>
        <p:txBody>
          <a:bodyPr>
            <a:normAutofit/>
          </a:bodyPr>
          <a:lstStyle/>
          <a:p>
            <a:r>
              <a:rPr lang="en-IE" sz="2400" dirty="0">
                <a:solidFill>
                  <a:schemeClr val="accent2"/>
                </a:solidFill>
              </a:rPr>
              <a:t>Separate financial statements of parent</a:t>
            </a:r>
          </a:p>
        </p:txBody>
      </p:sp>
      <p:sp>
        <p:nvSpPr>
          <p:cNvPr id="3" name="Content Placeholder 2">
            <a:extLst>
              <a:ext uri="{FF2B5EF4-FFF2-40B4-BE49-F238E27FC236}">
                <a16:creationId xmlns:a16="http://schemas.microsoft.com/office/drawing/2014/main" id="{3C7C7CE3-D95A-43CB-A01C-20AFA7390E90}"/>
              </a:ext>
            </a:extLst>
          </p:cNvPr>
          <p:cNvSpPr>
            <a:spLocks noGrp="1"/>
          </p:cNvSpPr>
          <p:nvPr>
            <p:ph idx="1"/>
          </p:nvPr>
        </p:nvSpPr>
        <p:spPr>
          <a:xfrm>
            <a:off x="307910" y="1772816"/>
            <a:ext cx="8387126" cy="4506672"/>
          </a:xfrm>
        </p:spPr>
        <p:txBody>
          <a:bodyPr>
            <a:normAutofit fontScale="85000" lnSpcReduction="10000"/>
          </a:bodyPr>
          <a:lstStyle/>
          <a:p>
            <a:r>
              <a:rPr lang="en-GB" b="0" dirty="0">
                <a:solidFill>
                  <a:schemeClr val="tx1"/>
                </a:solidFill>
              </a:rPr>
              <a:t>If a parent company owns a “subsidiary”, must prepare:</a:t>
            </a:r>
          </a:p>
          <a:p>
            <a:pPr marL="457200" indent="-457200">
              <a:buFont typeface="Arial" panose="020B0604020202020204" pitchFamily="34" charset="0"/>
              <a:buChar char="•"/>
            </a:pPr>
            <a:r>
              <a:rPr lang="en-GB" b="0" dirty="0">
                <a:solidFill>
                  <a:schemeClr val="accent2"/>
                </a:solidFill>
              </a:rPr>
              <a:t>Consolidated/group accounts</a:t>
            </a:r>
          </a:p>
          <a:p>
            <a:pPr marL="457200" indent="-457200">
              <a:buFont typeface="Arial" panose="020B0604020202020204" pitchFamily="34" charset="0"/>
              <a:buChar char="•"/>
            </a:pPr>
            <a:r>
              <a:rPr lang="en-GB" b="0" dirty="0">
                <a:solidFill>
                  <a:schemeClr val="accent2"/>
                </a:solidFill>
              </a:rPr>
              <a:t>Its own, unconsolidated, financial statements</a:t>
            </a:r>
            <a:endParaRPr lang="en-IE" b="0" dirty="0">
              <a:solidFill>
                <a:schemeClr val="accent2"/>
              </a:solidFill>
            </a:endParaRPr>
          </a:p>
          <a:p>
            <a:pPr lvl="1">
              <a:buFont typeface="Arial" panose="020B0604020202020204" pitchFamily="34" charset="0"/>
              <a:buChar char="•"/>
            </a:pPr>
            <a:endParaRPr lang="en-GB" sz="1500" b="0" dirty="0">
              <a:solidFill>
                <a:schemeClr val="accent2"/>
              </a:solidFill>
            </a:endParaRPr>
          </a:p>
          <a:p>
            <a:r>
              <a:rPr lang="en-GB" b="0" dirty="0">
                <a:solidFill>
                  <a:schemeClr val="tx1"/>
                </a:solidFill>
              </a:rPr>
              <a:t>Let’s look at accounting for subsidiaries – where the investor entity controls the investee entity</a:t>
            </a:r>
            <a:br>
              <a:rPr lang="en-GB" dirty="0">
                <a:solidFill>
                  <a:schemeClr val="tx1"/>
                </a:solidFill>
              </a:rPr>
            </a:br>
            <a:endParaRPr lang="en-IE" dirty="0">
              <a:solidFill>
                <a:schemeClr val="tx1"/>
              </a:solidFill>
            </a:endParaRPr>
          </a:p>
          <a:p>
            <a:endParaRPr lang="en-IE" dirty="0"/>
          </a:p>
        </p:txBody>
      </p:sp>
    </p:spTree>
    <p:extLst>
      <p:ext uri="{BB962C8B-B14F-4D97-AF65-F5344CB8AC3E}">
        <p14:creationId xmlns:p14="http://schemas.microsoft.com/office/powerpoint/2010/main" val="70190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90" y="0"/>
            <a:ext cx="7472725" cy="1018032"/>
          </a:xfrm>
        </p:spPr>
        <p:txBody>
          <a:bodyPr>
            <a:normAutofit/>
          </a:bodyPr>
          <a:lstStyle/>
          <a:p>
            <a:r>
              <a:rPr lang="en-IE" sz="3200" b="1" dirty="0">
                <a:solidFill>
                  <a:schemeClr val="accent2"/>
                </a:solidFill>
              </a:rPr>
              <a:t>Definition of “group”</a:t>
            </a:r>
            <a:endParaRPr lang="en-GB" sz="3200" dirty="0">
              <a:solidFill>
                <a:schemeClr val="accent2"/>
              </a:solidFill>
            </a:endParaRPr>
          </a:p>
        </p:txBody>
      </p:sp>
      <p:sp>
        <p:nvSpPr>
          <p:cNvPr id="3" name="Content Placeholder 2"/>
          <p:cNvSpPr>
            <a:spLocks noGrp="1"/>
          </p:cNvSpPr>
          <p:nvPr>
            <p:ph idx="1"/>
          </p:nvPr>
        </p:nvSpPr>
        <p:spPr>
          <a:xfrm>
            <a:off x="448966" y="1018032"/>
            <a:ext cx="8246070" cy="5261455"/>
          </a:xfrm>
        </p:spPr>
        <p:txBody>
          <a:bodyPr>
            <a:normAutofit/>
          </a:bodyPr>
          <a:lstStyle/>
          <a:p>
            <a:pPr>
              <a:lnSpc>
                <a:spcPct val="120000"/>
              </a:lnSpc>
            </a:pPr>
            <a:endParaRPr lang="en-IE" b="0" dirty="0">
              <a:solidFill>
                <a:schemeClr val="tx1"/>
              </a:solidFill>
            </a:endParaRPr>
          </a:p>
          <a:p>
            <a:pPr>
              <a:lnSpc>
                <a:spcPct val="120000"/>
              </a:lnSpc>
            </a:pPr>
            <a:r>
              <a:rPr lang="en-IE" b="0" dirty="0">
                <a:solidFill>
                  <a:schemeClr val="tx1"/>
                </a:solidFill>
              </a:rPr>
              <a:t>A group is defined as a parent company and one or more subsidiaries.</a:t>
            </a:r>
          </a:p>
          <a:p>
            <a:pPr>
              <a:lnSpc>
                <a:spcPct val="120000"/>
              </a:lnSpc>
            </a:pPr>
            <a:endParaRPr lang="en-IE" b="0" dirty="0">
              <a:solidFill>
                <a:schemeClr val="tx1"/>
              </a:solidFill>
            </a:endParaRPr>
          </a:p>
          <a:p>
            <a:pPr>
              <a:lnSpc>
                <a:spcPct val="120000"/>
              </a:lnSpc>
            </a:pPr>
            <a:r>
              <a:rPr lang="en-IE" b="0" dirty="0">
                <a:solidFill>
                  <a:schemeClr val="tx1"/>
                </a:solidFill>
              </a:rPr>
              <a:t>Group accounts are prepared primarily for the shareholders of the parent company.  </a:t>
            </a:r>
            <a:endParaRPr lang="en-GB" b="0" dirty="0">
              <a:solidFill>
                <a:schemeClr val="tx1"/>
              </a:solidFill>
            </a:endParaRPr>
          </a:p>
          <a:p>
            <a:endParaRPr lang="en-GB" dirty="0"/>
          </a:p>
        </p:txBody>
      </p:sp>
    </p:spTree>
    <p:extLst>
      <p:ext uri="{BB962C8B-B14F-4D97-AF65-F5344CB8AC3E}">
        <p14:creationId xmlns:p14="http://schemas.microsoft.com/office/powerpoint/2010/main" val="799669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1436914"/>
            <a:ext cx="8246070" cy="4898572"/>
          </a:xfrm>
        </p:spPr>
        <p:txBody>
          <a:bodyPr>
            <a:normAutofit fontScale="55000" lnSpcReduction="20000"/>
          </a:bodyPr>
          <a:lstStyle/>
          <a:p>
            <a:pPr>
              <a:lnSpc>
                <a:spcPct val="120000"/>
              </a:lnSpc>
            </a:pPr>
            <a:r>
              <a:rPr lang="en-IE" b="0" dirty="0">
                <a:solidFill>
                  <a:schemeClr val="tx1"/>
                </a:solidFill>
              </a:rPr>
              <a:t>Group accounts add:</a:t>
            </a:r>
          </a:p>
          <a:p>
            <a:pPr marL="457200" indent="-457200">
              <a:lnSpc>
                <a:spcPct val="120000"/>
              </a:lnSpc>
              <a:buFont typeface="Arial" panose="020B0604020202020204" pitchFamily="34" charset="0"/>
              <a:buChar char="•"/>
            </a:pPr>
            <a:r>
              <a:rPr lang="en-IE" b="0" dirty="0">
                <a:solidFill>
                  <a:schemeClr val="tx1"/>
                </a:solidFill>
              </a:rPr>
              <a:t>100% of assets, liabilities, income, expenses and equity for each member of the group</a:t>
            </a:r>
          </a:p>
          <a:p>
            <a:pPr marL="457200" indent="-457200">
              <a:lnSpc>
                <a:spcPct val="120000"/>
              </a:lnSpc>
              <a:buFont typeface="Arial" panose="020B0604020202020204" pitchFamily="34" charset="0"/>
              <a:buChar char="•"/>
            </a:pPr>
            <a:endParaRPr lang="en-IE" b="0" dirty="0">
              <a:solidFill>
                <a:schemeClr val="tx1"/>
              </a:solidFill>
            </a:endParaRPr>
          </a:p>
          <a:p>
            <a:pPr>
              <a:lnSpc>
                <a:spcPct val="120000"/>
              </a:lnSpc>
            </a:pPr>
            <a:r>
              <a:rPr lang="en-IE" b="0" dirty="0">
                <a:solidFill>
                  <a:schemeClr val="tx1"/>
                </a:solidFill>
              </a:rPr>
              <a:t>But the core objective when preparing group accounts is to include only elements that have </a:t>
            </a:r>
            <a:r>
              <a:rPr lang="en-IE" dirty="0">
                <a:solidFill>
                  <a:schemeClr val="tx1"/>
                </a:solidFill>
              </a:rPr>
              <a:t>meaning from the perspective of the group</a:t>
            </a:r>
          </a:p>
          <a:p>
            <a:pPr>
              <a:lnSpc>
                <a:spcPct val="120000"/>
              </a:lnSpc>
            </a:pPr>
            <a:endParaRPr lang="en-GB" b="0" dirty="0">
              <a:solidFill>
                <a:schemeClr val="tx1"/>
              </a:solidFill>
            </a:endParaRPr>
          </a:p>
          <a:p>
            <a:pPr>
              <a:lnSpc>
                <a:spcPct val="120000"/>
              </a:lnSpc>
            </a:pPr>
            <a:r>
              <a:rPr lang="en-IE" b="0" dirty="0">
                <a:solidFill>
                  <a:schemeClr val="tx1"/>
                </a:solidFill>
              </a:rPr>
              <a:t>Therefore must exclude:</a:t>
            </a:r>
            <a:endParaRPr lang="en-GB" b="0" dirty="0">
              <a:solidFill>
                <a:schemeClr val="tx1"/>
              </a:solidFill>
            </a:endParaRPr>
          </a:p>
          <a:p>
            <a:pPr lvl="1">
              <a:lnSpc>
                <a:spcPct val="120000"/>
              </a:lnSpc>
              <a:buFont typeface="Courier New" panose="02070309020205020404" pitchFamily="49" charset="0"/>
              <a:buChar char="o"/>
            </a:pPr>
            <a:r>
              <a:rPr lang="en-IE" b="0" dirty="0">
                <a:solidFill>
                  <a:schemeClr val="tx1"/>
                </a:solidFill>
              </a:rPr>
              <a:t> </a:t>
            </a:r>
            <a:r>
              <a:rPr lang="en-IE" b="0" dirty="0">
                <a:solidFill>
                  <a:schemeClr val="accent2"/>
                </a:solidFill>
              </a:rPr>
              <a:t>Sales that were not made to external parties</a:t>
            </a:r>
            <a:endParaRPr lang="en-GB" b="0" dirty="0">
              <a:solidFill>
                <a:schemeClr val="accent2"/>
              </a:solidFill>
            </a:endParaRPr>
          </a:p>
          <a:p>
            <a:pPr lvl="1">
              <a:lnSpc>
                <a:spcPct val="120000"/>
              </a:lnSpc>
              <a:buFont typeface="Courier New" panose="02070309020205020404" pitchFamily="49" charset="0"/>
              <a:buChar char="o"/>
            </a:pPr>
            <a:r>
              <a:rPr lang="en-IE" b="0" dirty="0">
                <a:solidFill>
                  <a:schemeClr val="accent2"/>
                </a:solidFill>
              </a:rPr>
              <a:t> Unrealised profits (e.g. profits earned on intra-group sales, where the goods have not yet been sold to external parties)</a:t>
            </a:r>
            <a:endParaRPr lang="en-GB" b="0" dirty="0">
              <a:solidFill>
                <a:schemeClr val="accent2"/>
              </a:solidFill>
            </a:endParaRPr>
          </a:p>
          <a:p>
            <a:pPr lvl="1">
              <a:lnSpc>
                <a:spcPct val="120000"/>
              </a:lnSpc>
              <a:buFont typeface="Courier New" panose="02070309020205020404" pitchFamily="49" charset="0"/>
              <a:buChar char="o"/>
            </a:pPr>
            <a:r>
              <a:rPr lang="en-IE" b="0" dirty="0">
                <a:solidFill>
                  <a:schemeClr val="accent2"/>
                </a:solidFill>
              </a:rPr>
              <a:t> Intra-group balances (e.g. amounts owed between one member of the group and another)</a:t>
            </a:r>
            <a:endParaRPr lang="en-GB" b="0" dirty="0">
              <a:solidFill>
                <a:schemeClr val="accent2"/>
              </a:solidFill>
            </a:endParaRPr>
          </a:p>
          <a:p>
            <a:endParaRPr lang="en-GB" dirty="0"/>
          </a:p>
        </p:txBody>
      </p:sp>
      <p:sp>
        <p:nvSpPr>
          <p:cNvPr id="6" name="Title 1">
            <a:extLst>
              <a:ext uri="{FF2B5EF4-FFF2-40B4-BE49-F238E27FC236}">
                <a16:creationId xmlns:a16="http://schemas.microsoft.com/office/drawing/2014/main" id="{5A8CD117-0D49-4107-B875-D508BE4EE0B5}"/>
              </a:ext>
            </a:extLst>
          </p:cNvPr>
          <p:cNvSpPr txBox="1">
            <a:spLocks/>
          </p:cNvSpPr>
          <p:nvPr/>
        </p:nvSpPr>
        <p:spPr>
          <a:xfrm>
            <a:off x="-465435" y="0"/>
            <a:ext cx="8246070" cy="1018032"/>
          </a:xfrm>
          <a:prstGeom prst="rect">
            <a:avLst/>
          </a:prstGeom>
          <a:effectLst/>
        </p:spPr>
        <p:txBody>
          <a:bodyPr vert="horz" lIns="540000" tIns="45720" rIns="180000" bIns="45720" rtlCol="0" anchor="ctr">
            <a:normAutofit/>
          </a:bodyPr>
          <a:lstStyle>
            <a:lvl1pPr algn="l" defTabSz="914400" rtl="0" eaLnBrk="1" fontAlgn="t" latinLnBrk="0" hangingPunct="1">
              <a:lnSpc>
                <a:spcPts val="3000"/>
              </a:lnSpc>
              <a:spcBef>
                <a:spcPct val="0"/>
              </a:spcBef>
              <a:spcAft>
                <a:spcPts val="1400"/>
              </a:spcAft>
              <a:buNone/>
              <a:defRPr sz="3600" b="1" i="0" kern="1200" baseline="0">
                <a:solidFill>
                  <a:srgbClr val="00B0F0"/>
                </a:solidFill>
                <a:effectLst/>
                <a:latin typeface="Century Gothic" panose="020B0502020202020204" pitchFamily="34" charset="0"/>
                <a:ea typeface="+mj-ea"/>
                <a:cs typeface="+mj-cs"/>
              </a:defRPr>
            </a:lvl1pPr>
          </a:lstStyle>
          <a:p>
            <a:r>
              <a:rPr lang="en-IE" sz="3200">
                <a:solidFill>
                  <a:schemeClr val="accent2"/>
                </a:solidFill>
              </a:rPr>
              <a:t>Group Accounts – Core Principles</a:t>
            </a:r>
            <a:endParaRPr lang="en-GB" sz="3200" dirty="0">
              <a:solidFill>
                <a:schemeClr val="accent2"/>
              </a:solidFill>
            </a:endParaRPr>
          </a:p>
        </p:txBody>
      </p:sp>
    </p:spTree>
    <p:extLst>
      <p:ext uri="{BB962C8B-B14F-4D97-AF65-F5344CB8AC3E}">
        <p14:creationId xmlns:p14="http://schemas.microsoft.com/office/powerpoint/2010/main" val="2607277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435" y="0"/>
            <a:ext cx="8246070" cy="1018032"/>
          </a:xfrm>
        </p:spPr>
        <p:txBody>
          <a:bodyPr>
            <a:normAutofit/>
          </a:bodyPr>
          <a:lstStyle/>
          <a:p>
            <a:r>
              <a:rPr lang="en-IE" sz="3200" b="1" dirty="0">
                <a:solidFill>
                  <a:schemeClr val="accent2"/>
                </a:solidFill>
              </a:rPr>
              <a:t>Group Accounts – Core Principles</a:t>
            </a:r>
            <a:endParaRPr lang="en-GB" sz="3200" dirty="0">
              <a:solidFill>
                <a:schemeClr val="accent2"/>
              </a:solidFill>
            </a:endParaRPr>
          </a:p>
        </p:txBody>
      </p:sp>
      <p:sp>
        <p:nvSpPr>
          <p:cNvPr id="3" name="Content Placeholder 2"/>
          <p:cNvSpPr>
            <a:spLocks noGrp="1"/>
          </p:cNvSpPr>
          <p:nvPr>
            <p:ph idx="1"/>
          </p:nvPr>
        </p:nvSpPr>
        <p:spPr>
          <a:xfrm>
            <a:off x="468766" y="1212980"/>
            <a:ext cx="8246070" cy="5253134"/>
          </a:xfrm>
        </p:spPr>
        <p:txBody>
          <a:bodyPr>
            <a:normAutofit fontScale="62500" lnSpcReduction="20000"/>
          </a:bodyPr>
          <a:lstStyle/>
          <a:p>
            <a:pPr>
              <a:lnSpc>
                <a:spcPct val="120000"/>
              </a:lnSpc>
            </a:pPr>
            <a:r>
              <a:rPr lang="en-IE" b="0" dirty="0">
                <a:solidFill>
                  <a:schemeClr val="tx1"/>
                </a:solidFill>
              </a:rPr>
              <a:t>Group accounts will include 100% of the assets, liabilities, income and expenses of subsidiaries. </a:t>
            </a:r>
          </a:p>
          <a:p>
            <a:pPr lvl="1">
              <a:lnSpc>
                <a:spcPct val="120000"/>
              </a:lnSpc>
              <a:buFont typeface="Courier New" panose="02070309020205020404" pitchFamily="49" charset="0"/>
              <a:buChar char="o"/>
            </a:pPr>
            <a:r>
              <a:rPr lang="en-IE" b="0" dirty="0">
                <a:solidFill>
                  <a:schemeClr val="accent2"/>
                </a:solidFill>
              </a:rPr>
              <a:t>But accounts are prepared primarily for the shareholders of the parent company</a:t>
            </a:r>
          </a:p>
          <a:p>
            <a:pPr lvl="1">
              <a:lnSpc>
                <a:spcPct val="120000"/>
              </a:lnSpc>
              <a:buFont typeface="Courier New" panose="02070309020205020404" pitchFamily="49" charset="0"/>
              <a:buChar char="o"/>
            </a:pPr>
            <a:r>
              <a:rPr lang="en-IE" b="0" dirty="0">
                <a:solidFill>
                  <a:schemeClr val="accent2"/>
                </a:solidFill>
              </a:rPr>
              <a:t> If a subsidiary is not wholly owned, the parent company shareholders need to know that some of the subsidiary’s net assets are owned by external parties</a:t>
            </a:r>
          </a:p>
          <a:p>
            <a:pPr lvl="1">
              <a:lnSpc>
                <a:spcPct val="120000"/>
              </a:lnSpc>
              <a:buFont typeface="Courier New" panose="02070309020205020404" pitchFamily="49" charset="0"/>
              <a:buChar char="o"/>
            </a:pPr>
            <a:r>
              <a:rPr lang="en-IE" b="0" dirty="0">
                <a:solidFill>
                  <a:schemeClr val="accent2"/>
                </a:solidFill>
              </a:rPr>
              <a:t>These parties are known as non-controlling interests (NCI) ; used to be referred to as </a:t>
            </a:r>
            <a:r>
              <a:rPr lang="en-IE" b="0" i="1" dirty="0">
                <a:solidFill>
                  <a:schemeClr val="accent2"/>
                </a:solidFill>
              </a:rPr>
              <a:t>“Minority Interests”</a:t>
            </a:r>
            <a:endParaRPr lang="en-GB" b="0" i="1" dirty="0">
              <a:solidFill>
                <a:schemeClr val="accent2"/>
              </a:solidFill>
            </a:endParaRPr>
          </a:p>
          <a:p>
            <a:pPr>
              <a:lnSpc>
                <a:spcPct val="120000"/>
              </a:lnSpc>
              <a:buFont typeface="Arial" panose="020B0604020202020204" pitchFamily="34" charset="0"/>
              <a:buChar char="•"/>
            </a:pPr>
            <a:endParaRPr lang="en-GB" b="0" dirty="0">
              <a:solidFill>
                <a:schemeClr val="tx1"/>
              </a:solidFill>
            </a:endParaRPr>
          </a:p>
          <a:p>
            <a:pPr>
              <a:lnSpc>
                <a:spcPct val="120000"/>
              </a:lnSpc>
            </a:pPr>
            <a:r>
              <a:rPr lang="en-IE" b="0" dirty="0">
                <a:solidFill>
                  <a:schemeClr val="tx1"/>
                </a:solidFill>
              </a:rPr>
              <a:t>Overall objective of group accounts is to include all elements (i.e. assets, liabilities etc.) of all members of the group, and:</a:t>
            </a:r>
            <a:endParaRPr lang="en-GB" b="0" dirty="0">
              <a:solidFill>
                <a:schemeClr val="tx1"/>
              </a:solidFill>
            </a:endParaRPr>
          </a:p>
          <a:p>
            <a:pPr lvl="1">
              <a:lnSpc>
                <a:spcPct val="120000"/>
              </a:lnSpc>
              <a:buFont typeface="Courier New" panose="02070309020205020404" pitchFamily="49" charset="0"/>
              <a:buChar char="o"/>
            </a:pPr>
            <a:r>
              <a:rPr lang="en-IE" b="0" dirty="0">
                <a:solidFill>
                  <a:schemeClr val="accent2"/>
                </a:solidFill>
              </a:rPr>
              <a:t> to exclude all transactions, unrealised profits and balances that are intra-group</a:t>
            </a:r>
            <a:endParaRPr lang="en-GB" b="0" dirty="0">
              <a:solidFill>
                <a:schemeClr val="accent2"/>
              </a:solidFill>
            </a:endParaRPr>
          </a:p>
          <a:p>
            <a:pPr lvl="1">
              <a:lnSpc>
                <a:spcPct val="120000"/>
              </a:lnSpc>
              <a:buFont typeface="Courier New" panose="02070309020205020404" pitchFamily="49" charset="0"/>
              <a:buChar char="o"/>
            </a:pPr>
            <a:r>
              <a:rPr lang="en-IE" b="0" dirty="0">
                <a:solidFill>
                  <a:schemeClr val="accent2"/>
                </a:solidFill>
              </a:rPr>
              <a:t> to note separately the claims of non-controlling interests</a:t>
            </a:r>
            <a:endParaRPr lang="en-GB" b="0" dirty="0">
              <a:solidFill>
                <a:schemeClr val="accent2"/>
              </a:solidFill>
            </a:endParaRPr>
          </a:p>
          <a:p>
            <a:pPr>
              <a:buFont typeface="Arial" panose="020B0604020202020204" pitchFamily="34" charset="0"/>
              <a:buChar char="•"/>
            </a:pPr>
            <a:endParaRPr lang="en-GB" dirty="0"/>
          </a:p>
        </p:txBody>
      </p:sp>
    </p:spTree>
    <p:extLst>
      <p:ext uri="{BB962C8B-B14F-4D97-AF65-F5344CB8AC3E}">
        <p14:creationId xmlns:p14="http://schemas.microsoft.com/office/powerpoint/2010/main" val="38529874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93" y="69497"/>
            <a:ext cx="8246070" cy="1018032"/>
          </a:xfrm>
        </p:spPr>
        <p:txBody>
          <a:bodyPr/>
          <a:lstStyle/>
          <a:p>
            <a:r>
              <a:rPr lang="en-GB" dirty="0">
                <a:solidFill>
                  <a:schemeClr val="accent2"/>
                </a:solidFill>
              </a:rPr>
              <a:t>IFRS 3:  Business Combinations</a:t>
            </a:r>
          </a:p>
        </p:txBody>
      </p:sp>
      <p:sp>
        <p:nvSpPr>
          <p:cNvPr id="3" name="Content Placeholder 2"/>
          <p:cNvSpPr>
            <a:spLocks noGrp="1"/>
          </p:cNvSpPr>
          <p:nvPr>
            <p:ph idx="1"/>
          </p:nvPr>
        </p:nvSpPr>
        <p:spPr>
          <a:xfrm>
            <a:off x="448966" y="1087530"/>
            <a:ext cx="8246070" cy="5191958"/>
          </a:xfrm>
        </p:spPr>
        <p:txBody>
          <a:bodyPr>
            <a:normAutofit/>
          </a:bodyPr>
          <a:lstStyle/>
          <a:p>
            <a:r>
              <a:rPr lang="en-IE" sz="2000" b="0" dirty="0">
                <a:solidFill>
                  <a:schemeClr val="tx1"/>
                </a:solidFill>
              </a:rPr>
              <a:t>A business combination takes place when an acquirer obtains control of one or more businesses</a:t>
            </a:r>
          </a:p>
          <a:p>
            <a:endParaRPr lang="en-IE" sz="2000" b="0" dirty="0">
              <a:solidFill>
                <a:schemeClr val="tx1"/>
              </a:solidFill>
            </a:endParaRPr>
          </a:p>
          <a:p>
            <a:r>
              <a:rPr lang="en-IE" sz="2000" b="0" dirty="0">
                <a:solidFill>
                  <a:schemeClr val="tx1"/>
                </a:solidFill>
              </a:rPr>
              <a:t>There are two sides to this event:</a:t>
            </a:r>
          </a:p>
          <a:p>
            <a:pPr marL="457200" indent="-457200">
              <a:buFont typeface="Arial" panose="020B0604020202020204" pitchFamily="34" charset="0"/>
              <a:buChar char="•"/>
            </a:pPr>
            <a:r>
              <a:rPr lang="en-IE" sz="2000" b="0" dirty="0">
                <a:solidFill>
                  <a:schemeClr val="accent2"/>
                </a:solidFill>
              </a:rPr>
              <a:t>Payment being made – normally in cash or equity of acquirer</a:t>
            </a:r>
          </a:p>
          <a:p>
            <a:pPr marL="457200" indent="-457200">
              <a:buFont typeface="Arial" panose="020B0604020202020204" pitchFamily="34" charset="0"/>
              <a:buChar char="•"/>
            </a:pPr>
            <a:r>
              <a:rPr lang="en-IE" sz="2000" b="0" dirty="0">
                <a:solidFill>
                  <a:schemeClr val="accent2"/>
                </a:solidFill>
              </a:rPr>
              <a:t>In exchange:  acquirer obtains ownership of assets &amp; responsibility for liabilities of acquired entity</a:t>
            </a:r>
          </a:p>
          <a:p>
            <a:endParaRPr lang="en-IE" sz="2000" b="0" dirty="0">
              <a:solidFill>
                <a:schemeClr val="accent2"/>
              </a:solidFill>
            </a:endParaRPr>
          </a:p>
          <a:p>
            <a:r>
              <a:rPr lang="en-IE" sz="2000" b="0" dirty="0">
                <a:solidFill>
                  <a:schemeClr val="tx1"/>
                </a:solidFill>
              </a:rPr>
              <a:t>IFRS 3 requires both of these be measured at </a:t>
            </a:r>
            <a:r>
              <a:rPr lang="en-IE" sz="2000" dirty="0">
                <a:solidFill>
                  <a:schemeClr val="tx1"/>
                </a:solidFill>
              </a:rPr>
              <a:t>FAIR VALUE</a:t>
            </a:r>
          </a:p>
        </p:txBody>
      </p:sp>
    </p:spTree>
    <p:extLst>
      <p:ext uri="{BB962C8B-B14F-4D97-AF65-F5344CB8AC3E}">
        <p14:creationId xmlns:p14="http://schemas.microsoft.com/office/powerpoint/2010/main" val="1699746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93" y="69497"/>
            <a:ext cx="8246070" cy="1018032"/>
          </a:xfrm>
        </p:spPr>
        <p:txBody>
          <a:bodyPr/>
          <a:lstStyle/>
          <a:p>
            <a:r>
              <a:rPr lang="en-GB" dirty="0">
                <a:solidFill>
                  <a:schemeClr val="accent2"/>
                </a:solidFill>
              </a:rPr>
              <a:t>Group example</a:t>
            </a:r>
          </a:p>
        </p:txBody>
      </p:sp>
      <p:sp>
        <p:nvSpPr>
          <p:cNvPr id="3" name="Content Placeholder 2"/>
          <p:cNvSpPr>
            <a:spLocks noGrp="1"/>
          </p:cNvSpPr>
          <p:nvPr>
            <p:ph idx="1"/>
          </p:nvPr>
        </p:nvSpPr>
        <p:spPr>
          <a:xfrm>
            <a:off x="448966" y="1087530"/>
            <a:ext cx="8246070" cy="5191958"/>
          </a:xfrm>
        </p:spPr>
        <p:txBody>
          <a:bodyPr>
            <a:normAutofit/>
          </a:bodyPr>
          <a:lstStyle/>
          <a:p>
            <a:endParaRPr lang="en-IE" sz="2000" dirty="0">
              <a:solidFill>
                <a:schemeClr val="tx1"/>
              </a:solidFill>
            </a:endParaRPr>
          </a:p>
          <a:p>
            <a:endParaRPr lang="en-IE" sz="2000" dirty="0">
              <a:solidFill>
                <a:schemeClr val="tx1"/>
              </a:solidFill>
            </a:endParaRPr>
          </a:p>
          <a:p>
            <a:endParaRPr lang="en-IE" sz="2000" dirty="0">
              <a:solidFill>
                <a:schemeClr val="tx1"/>
              </a:solidFill>
            </a:endParaRPr>
          </a:p>
          <a:p>
            <a:r>
              <a:rPr lang="en-IE" sz="2000" b="0" dirty="0">
                <a:solidFill>
                  <a:schemeClr val="tx1"/>
                </a:solidFill>
              </a:rPr>
              <a:t>Let’s look at the group example</a:t>
            </a:r>
          </a:p>
        </p:txBody>
      </p:sp>
    </p:spTree>
    <p:extLst>
      <p:ext uri="{BB962C8B-B14F-4D97-AF65-F5344CB8AC3E}">
        <p14:creationId xmlns:p14="http://schemas.microsoft.com/office/powerpoint/2010/main" val="1385584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93" y="69497"/>
            <a:ext cx="8246070" cy="1018032"/>
          </a:xfrm>
        </p:spPr>
        <p:txBody>
          <a:bodyPr/>
          <a:lstStyle/>
          <a:p>
            <a:r>
              <a:rPr lang="en-GB" dirty="0">
                <a:solidFill>
                  <a:schemeClr val="accent2"/>
                </a:solidFill>
              </a:rPr>
              <a:t>Group example</a:t>
            </a:r>
          </a:p>
        </p:txBody>
      </p:sp>
      <p:sp>
        <p:nvSpPr>
          <p:cNvPr id="3" name="Content Placeholder 2"/>
          <p:cNvSpPr>
            <a:spLocks noGrp="1"/>
          </p:cNvSpPr>
          <p:nvPr>
            <p:ph idx="1"/>
          </p:nvPr>
        </p:nvSpPr>
        <p:spPr>
          <a:xfrm>
            <a:off x="448966" y="1087530"/>
            <a:ext cx="8246070" cy="5191958"/>
          </a:xfrm>
        </p:spPr>
        <p:txBody>
          <a:bodyPr>
            <a:normAutofit/>
          </a:bodyPr>
          <a:lstStyle/>
          <a:p>
            <a:r>
              <a:rPr lang="en-IE" sz="2000" b="0" dirty="0">
                <a:solidFill>
                  <a:schemeClr val="tx1"/>
                </a:solidFill>
              </a:rPr>
              <a:t>Can we just add the 2 balance sheets together?</a:t>
            </a:r>
          </a:p>
          <a:p>
            <a:endParaRPr lang="en-IE" sz="2000" b="0" dirty="0">
              <a:solidFill>
                <a:schemeClr val="tx1"/>
              </a:solidFill>
            </a:endParaRPr>
          </a:p>
        </p:txBody>
      </p:sp>
      <p:graphicFrame>
        <p:nvGraphicFramePr>
          <p:cNvPr id="8" name="Table 7">
            <a:extLst>
              <a:ext uri="{FF2B5EF4-FFF2-40B4-BE49-F238E27FC236}">
                <a16:creationId xmlns:a16="http://schemas.microsoft.com/office/drawing/2014/main" id="{43CD8ABC-6B19-41F0-9DBB-2820D07479F3}"/>
              </a:ext>
            </a:extLst>
          </p:cNvPr>
          <p:cNvGraphicFramePr>
            <a:graphicFrameLocks noGrp="1"/>
          </p:cNvGraphicFramePr>
          <p:nvPr>
            <p:extLst>
              <p:ext uri="{D42A27DB-BD31-4B8C-83A1-F6EECF244321}">
                <p14:modId xmlns:p14="http://schemas.microsoft.com/office/powerpoint/2010/main" val="3028413254"/>
              </p:ext>
            </p:extLst>
          </p:nvPr>
        </p:nvGraphicFramePr>
        <p:xfrm>
          <a:off x="790899" y="1838778"/>
          <a:ext cx="7562202" cy="4235433"/>
        </p:xfrm>
        <a:graphic>
          <a:graphicData uri="http://schemas.openxmlformats.org/drawingml/2006/table">
            <a:tbl>
              <a:tblPr/>
              <a:tblGrid>
                <a:gridCol w="2017484">
                  <a:extLst>
                    <a:ext uri="{9D8B030D-6E8A-4147-A177-3AD203B41FA5}">
                      <a16:colId xmlns:a16="http://schemas.microsoft.com/office/drawing/2014/main" val="126948359"/>
                    </a:ext>
                  </a:extLst>
                </a:gridCol>
                <a:gridCol w="1563550">
                  <a:extLst>
                    <a:ext uri="{9D8B030D-6E8A-4147-A177-3AD203B41FA5}">
                      <a16:colId xmlns:a16="http://schemas.microsoft.com/office/drawing/2014/main" val="1755729718"/>
                    </a:ext>
                  </a:extLst>
                </a:gridCol>
                <a:gridCol w="1640887">
                  <a:extLst>
                    <a:ext uri="{9D8B030D-6E8A-4147-A177-3AD203B41FA5}">
                      <a16:colId xmlns:a16="http://schemas.microsoft.com/office/drawing/2014/main" val="2788378139"/>
                    </a:ext>
                  </a:extLst>
                </a:gridCol>
                <a:gridCol w="632145">
                  <a:extLst>
                    <a:ext uri="{9D8B030D-6E8A-4147-A177-3AD203B41FA5}">
                      <a16:colId xmlns:a16="http://schemas.microsoft.com/office/drawing/2014/main" val="2680205850"/>
                    </a:ext>
                  </a:extLst>
                </a:gridCol>
                <a:gridCol w="1708136">
                  <a:extLst>
                    <a:ext uri="{9D8B030D-6E8A-4147-A177-3AD203B41FA5}">
                      <a16:colId xmlns:a16="http://schemas.microsoft.com/office/drawing/2014/main" val="3508682388"/>
                    </a:ext>
                  </a:extLst>
                </a:gridCol>
              </a:tblGrid>
              <a:tr h="219615">
                <a:tc>
                  <a:txBody>
                    <a:bodyPr/>
                    <a:lstStyle/>
                    <a:p>
                      <a:pPr algn="l" fontAlgn="ctr"/>
                      <a:r>
                        <a:rPr lang="en-GB" sz="1200" b="0" i="0" u="none" strike="noStrike">
                          <a:solidFill>
                            <a:srgbClr val="000000"/>
                          </a:solidFill>
                          <a:effectLst/>
                          <a:latin typeface="Times New Roman" panose="02020603050405020304" pitchFamily="18" charset="0"/>
                        </a:rPr>
                        <a:t> </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1" i="0" u="sng" strike="noStrike">
                          <a:solidFill>
                            <a:srgbClr val="000000"/>
                          </a:solidFill>
                          <a:effectLst/>
                          <a:latin typeface="Times New Roman" panose="02020603050405020304" pitchFamily="18" charset="0"/>
                        </a:rPr>
                        <a:t>RhinoAir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GB" sz="1200" b="1" i="0" u="sng" strike="noStrike">
                          <a:solidFill>
                            <a:srgbClr val="000000"/>
                          </a:solidFill>
                          <a:effectLst/>
                          <a:latin typeface="Times New Roman" panose="02020603050405020304" pitchFamily="18" charset="0"/>
                        </a:rPr>
                        <a:t>AerLeadus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1" i="0" u="sng" strike="noStrike">
                          <a:solidFill>
                            <a:srgbClr val="000000"/>
                          </a:solidFill>
                          <a:effectLst/>
                          <a:latin typeface="Times New Roman" panose="02020603050405020304" pitchFamily="18" charset="0"/>
                        </a:rPr>
                        <a:t>CONSOLIDATED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3796350510"/>
                  </a:ext>
                </a:extLst>
              </a:tr>
              <a:tr h="230073">
                <a:tc>
                  <a:txBody>
                    <a:bodyPr/>
                    <a:lstStyle/>
                    <a:p>
                      <a:pPr algn="l" fontAlgn="ctr"/>
                      <a:r>
                        <a:rPr lang="en-GB" sz="1200" b="0" i="0" u="sng" strike="noStrike">
                          <a:solidFill>
                            <a:srgbClr val="000000"/>
                          </a:solidFill>
                          <a:effectLst/>
                          <a:latin typeface="Times New Roman" panose="02020603050405020304" pitchFamily="18" charset="0"/>
                        </a:rPr>
                        <a:t>ASSETS</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en-GB" sz="1200" b="0" i="0" u="none" strike="noStrike">
                          <a:solidFill>
                            <a:srgbClr val="000000"/>
                          </a:solidFill>
                          <a:effectLst/>
                          <a:latin typeface="Times New Roman" panose="02020603050405020304" pitchFamily="18"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en-GB" sz="1200" b="0" i="0" u="none" strike="noStrike">
                          <a:solidFill>
                            <a:srgbClr val="000000"/>
                          </a:solidFill>
                          <a:effectLst/>
                          <a:latin typeface="Times New Roman" panose="02020603050405020304" pitchFamily="18"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63524731"/>
                  </a:ext>
                </a:extLst>
              </a:tr>
              <a:tr h="230073">
                <a:tc>
                  <a:txBody>
                    <a:bodyPr/>
                    <a:lstStyle/>
                    <a:p>
                      <a:pPr algn="l" fontAlgn="ctr"/>
                      <a:r>
                        <a:rPr lang="en-GB" sz="1200" b="0" i="0" u="none" strike="noStrike">
                          <a:solidFill>
                            <a:srgbClr val="000000"/>
                          </a:solidFill>
                          <a:effectLst/>
                          <a:latin typeface="Times New Roman" panose="02020603050405020304" pitchFamily="18" charset="0"/>
                        </a:rPr>
                        <a:t>Plant &amp; Machinery</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600,000</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effectLst/>
                          <a:latin typeface="Times New Roman" panose="02020603050405020304" pitchFamily="18" charset="0"/>
                        </a:rPr>
                        <a:t>150,000</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56984986"/>
                  </a:ext>
                </a:extLst>
              </a:tr>
              <a:tr h="219615">
                <a:tc>
                  <a:txBody>
                    <a:bodyPr/>
                    <a:lstStyle/>
                    <a:p>
                      <a:pPr algn="l" fontAlgn="ctr"/>
                      <a:r>
                        <a:rPr lang="en-GB" sz="1200" b="0" i="0" u="none" strike="noStrike">
                          <a:solidFill>
                            <a:srgbClr val="000000"/>
                          </a:solidFill>
                          <a:effectLst/>
                          <a:latin typeface="Times New Roman" panose="02020603050405020304" pitchFamily="18" charset="0"/>
                        </a:rPr>
                        <a:t>-</a:t>
                      </a:r>
                      <a:r>
                        <a:rPr lang="en-GB" sz="700" b="0" i="0" u="none" strike="noStrike">
                          <a:solidFill>
                            <a:srgbClr val="000000"/>
                          </a:solidFill>
                          <a:effectLst/>
                          <a:latin typeface="Times New Roman" panose="02020603050405020304" pitchFamily="18" charset="0"/>
                        </a:rPr>
                        <a:t>          </a:t>
                      </a:r>
                      <a:r>
                        <a:rPr lang="en-GB" sz="1200" b="0" i="0" u="none" strike="noStrike">
                          <a:solidFill>
                            <a:srgbClr val="000000"/>
                          </a:solidFill>
                          <a:effectLst/>
                          <a:latin typeface="Times New Roman" panose="02020603050405020304" pitchFamily="18" charset="0"/>
                        </a:rPr>
                        <a:t>Cost</a:t>
                      </a:r>
                    </a:p>
                  </a:txBody>
                  <a:tcPr marL="4286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1,000,000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200,000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308860152"/>
                  </a:ext>
                </a:extLst>
              </a:tr>
              <a:tr h="230073">
                <a:tc>
                  <a:txBody>
                    <a:bodyPr/>
                    <a:lstStyle/>
                    <a:p>
                      <a:pPr algn="l" fontAlgn="ctr"/>
                      <a:r>
                        <a:rPr lang="en-GB" sz="1200" b="0" i="0" u="none" strike="noStrike">
                          <a:solidFill>
                            <a:srgbClr val="000000"/>
                          </a:solidFill>
                          <a:effectLst/>
                          <a:latin typeface="Times New Roman" panose="02020603050405020304" pitchFamily="18" charset="0"/>
                        </a:rPr>
                        <a:t>-</a:t>
                      </a:r>
                      <a:r>
                        <a:rPr lang="en-GB" sz="700" b="0" i="0" u="none" strike="noStrike">
                          <a:solidFill>
                            <a:srgbClr val="000000"/>
                          </a:solidFill>
                          <a:effectLst/>
                          <a:latin typeface="Times New Roman" panose="02020603050405020304" pitchFamily="18" charset="0"/>
                        </a:rPr>
                        <a:t>          </a:t>
                      </a:r>
                      <a:r>
                        <a:rPr lang="en-GB" sz="1200" b="0" i="0" u="none" strike="noStrike">
                          <a:solidFill>
                            <a:srgbClr val="000000"/>
                          </a:solidFill>
                          <a:effectLst/>
                          <a:latin typeface="Times New Roman" panose="02020603050405020304" pitchFamily="18" charset="0"/>
                        </a:rPr>
                        <a:t>Acc Depreciation</a:t>
                      </a:r>
                    </a:p>
                  </a:txBody>
                  <a:tcPr marL="4286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-400,000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effectLst/>
                          <a:latin typeface="Times New Roman" panose="02020603050405020304" pitchFamily="18" charset="0"/>
                        </a:rPr>
                        <a:t>-50,000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476974010"/>
                  </a:ext>
                </a:extLst>
              </a:tr>
              <a:tr h="219615">
                <a:tc>
                  <a:txBody>
                    <a:bodyPr/>
                    <a:lstStyle/>
                    <a:p>
                      <a:pPr algn="l" fontAlgn="ctr"/>
                      <a:r>
                        <a:rPr lang="en-GB" sz="1200" b="0" i="0" u="none" strike="noStrike">
                          <a:solidFill>
                            <a:srgbClr val="000000"/>
                          </a:solidFill>
                          <a:effectLst/>
                          <a:latin typeface="Times New Roman" panose="02020603050405020304" pitchFamily="18" charset="0"/>
                        </a:rPr>
                        <a:t>Investment in Aer Leadus</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170,000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ctr"/>
                      <a:r>
                        <a:rPr lang="en-GB" sz="1200" b="0" i="0" u="none" strike="noStrike">
                          <a:solidFill>
                            <a:srgbClr val="000000"/>
                          </a:solidFill>
                          <a:effectLst/>
                          <a:latin typeface="Times New Roman" panose="02020603050405020304" pitchFamily="18" charset="0"/>
                        </a:rPr>
                        <a:t>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162586540"/>
                  </a:ext>
                </a:extLst>
              </a:tr>
              <a:tr h="219615">
                <a:tc>
                  <a:txBody>
                    <a:bodyPr/>
                    <a:lstStyle/>
                    <a:p>
                      <a:pPr algn="l" fontAlgn="ctr"/>
                      <a:r>
                        <a:rPr lang="en-GB" sz="1200" b="0" i="0" u="none" strike="noStrike">
                          <a:solidFill>
                            <a:srgbClr val="000000"/>
                          </a:solidFill>
                          <a:effectLst/>
                          <a:latin typeface="Times New Roman" panose="02020603050405020304" pitchFamily="18" charset="0"/>
                        </a:rPr>
                        <a:t>Goodwill</a:t>
                      </a: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1619602182"/>
                  </a:ext>
                </a:extLst>
              </a:tr>
              <a:tr h="230073">
                <a:tc>
                  <a:txBody>
                    <a:bodyPr/>
                    <a:lstStyle/>
                    <a:p>
                      <a:pPr algn="l" fontAlgn="ctr"/>
                      <a:r>
                        <a:rPr lang="en-GB" sz="1200" b="0" i="0" u="none" strike="noStrike">
                          <a:solidFill>
                            <a:srgbClr val="000000"/>
                          </a:solidFill>
                          <a:effectLst/>
                          <a:latin typeface="Times New Roman" panose="02020603050405020304" pitchFamily="18" charset="0"/>
                        </a:rPr>
                        <a:t>Current Assets</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800,000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effectLst/>
                          <a:latin typeface="Times New Roman" panose="02020603050405020304" pitchFamily="18" charset="0"/>
                        </a:rPr>
                        <a:t>140,000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4955278"/>
                  </a:ext>
                </a:extLst>
              </a:tr>
              <a:tr h="219615">
                <a:tc>
                  <a:txBody>
                    <a:bodyPr/>
                    <a:lstStyle/>
                    <a:p>
                      <a:pPr algn="l"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1,570,000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290,000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688657192"/>
                  </a:ext>
                </a:extLst>
              </a:tr>
              <a:tr h="219615">
                <a:tc>
                  <a:txBody>
                    <a:bodyPr/>
                    <a:lstStyle/>
                    <a:p>
                      <a:pPr algn="l"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73056347"/>
                  </a:ext>
                </a:extLst>
              </a:tr>
              <a:tr h="219615">
                <a:tc>
                  <a:txBody>
                    <a:bodyPr/>
                    <a:lstStyle/>
                    <a:p>
                      <a:pPr algn="l" fontAlgn="ctr"/>
                      <a:r>
                        <a:rPr lang="en-GB" sz="1200" b="0" i="0" u="sng" strike="noStrike">
                          <a:solidFill>
                            <a:srgbClr val="000000"/>
                          </a:solidFill>
                          <a:effectLst/>
                          <a:latin typeface="Times New Roman" panose="02020603050405020304" pitchFamily="18" charset="0"/>
                        </a:rPr>
                        <a:t>EQUITY &amp; LIABILITIES</a:t>
                      </a: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3835417642"/>
                  </a:ext>
                </a:extLst>
              </a:tr>
              <a:tr h="219615">
                <a:tc>
                  <a:txBody>
                    <a:bodyPr/>
                    <a:lstStyle/>
                    <a:p>
                      <a:pPr algn="l" fontAlgn="ctr"/>
                      <a:r>
                        <a:rPr lang="en-GB" sz="1200" b="0" i="0" u="none" strike="noStrike">
                          <a:solidFill>
                            <a:srgbClr val="000000"/>
                          </a:solidFill>
                          <a:effectLst/>
                          <a:latin typeface="Times New Roman" panose="02020603050405020304" pitchFamily="18" charset="0"/>
                        </a:rPr>
                        <a:t>Share Capital</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100,000</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100,000</a:t>
                      </a:r>
                    </a:p>
                  </a:txBody>
                  <a:tcPr marL="9525" marR="9525" marT="9525" marB="0" anchor="ctr">
                    <a:lnL>
                      <a:noFill/>
                    </a:lnL>
                    <a:lnR>
                      <a:noFill/>
                    </a:lnR>
                    <a:lnT>
                      <a:noFill/>
                    </a:lnT>
                    <a:lnB>
                      <a:noFill/>
                    </a:lnB>
                    <a:solidFill>
                      <a:srgbClr val="FFFF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3386039192"/>
                  </a:ext>
                </a:extLst>
              </a:tr>
              <a:tr h="219615">
                <a:tc>
                  <a:txBody>
                    <a:bodyPr/>
                    <a:lstStyle/>
                    <a:p>
                      <a:pPr algn="l" fontAlgn="ctr"/>
                      <a:r>
                        <a:rPr lang="en-GB" sz="1200" b="0" i="0" u="none" strike="noStrike">
                          <a:solidFill>
                            <a:srgbClr val="000000"/>
                          </a:solidFill>
                          <a:effectLst/>
                          <a:latin typeface="Times New Roman" panose="02020603050405020304" pitchFamily="18" charset="0"/>
                        </a:rPr>
                        <a:t>Share Premium</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150,000</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10,000</a:t>
                      </a:r>
                    </a:p>
                  </a:txBody>
                  <a:tcPr marL="9525" marR="9525" marT="9525" marB="0" anchor="ctr">
                    <a:lnL>
                      <a:noFill/>
                    </a:lnL>
                    <a:lnR>
                      <a:noFill/>
                    </a:lnR>
                    <a:lnT>
                      <a:noFill/>
                    </a:lnT>
                    <a:lnB>
                      <a:noFill/>
                    </a:lnB>
                    <a:solidFill>
                      <a:srgbClr val="FFFF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3053744380"/>
                  </a:ext>
                </a:extLst>
              </a:tr>
              <a:tr h="219615">
                <a:tc>
                  <a:txBody>
                    <a:bodyPr/>
                    <a:lstStyle/>
                    <a:p>
                      <a:pPr algn="l" fontAlgn="ctr"/>
                      <a:r>
                        <a:rPr lang="en-GB" sz="1200" b="0" i="0" u="none" strike="noStrike">
                          <a:solidFill>
                            <a:srgbClr val="000000"/>
                          </a:solidFill>
                          <a:effectLst/>
                          <a:latin typeface="Times New Roman" panose="02020603050405020304" pitchFamily="18" charset="0"/>
                        </a:rPr>
                        <a:t>NDR</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400,000</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0</a:t>
                      </a:r>
                    </a:p>
                  </a:txBody>
                  <a:tcPr marL="9525" marR="9525" marT="9525" marB="0" anchor="ctr">
                    <a:lnL>
                      <a:noFill/>
                    </a:lnL>
                    <a:lnR>
                      <a:noFill/>
                    </a:lnR>
                    <a:lnT>
                      <a:noFill/>
                    </a:lnT>
                    <a:lnB>
                      <a:noFill/>
                    </a:lnB>
                    <a:solidFill>
                      <a:srgbClr val="FFFF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1303596692"/>
                  </a:ext>
                </a:extLst>
              </a:tr>
              <a:tr h="230073">
                <a:tc>
                  <a:txBody>
                    <a:bodyPr/>
                    <a:lstStyle/>
                    <a:p>
                      <a:pPr algn="l" fontAlgn="ctr"/>
                      <a:r>
                        <a:rPr lang="en-GB" sz="1200" b="0" i="0" u="none" strike="noStrike">
                          <a:solidFill>
                            <a:srgbClr val="000000"/>
                          </a:solidFill>
                          <a:effectLst/>
                          <a:latin typeface="Times New Roman" panose="02020603050405020304" pitchFamily="18" charset="0"/>
                        </a:rPr>
                        <a:t>Retained Profit</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650,000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effectLst/>
                          <a:latin typeface="Times New Roman" panose="02020603050405020304" pitchFamily="18" charset="0"/>
                        </a:rPr>
                        <a:t>45,000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58794512"/>
                  </a:ext>
                </a:extLst>
              </a:tr>
              <a:tr h="219615">
                <a:tc>
                  <a:txBody>
                    <a:bodyPr/>
                    <a:lstStyle/>
                    <a:p>
                      <a:pPr algn="l"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1,300,000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155,000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266614443"/>
                  </a:ext>
                </a:extLst>
              </a:tr>
              <a:tr h="219615">
                <a:tc>
                  <a:txBody>
                    <a:bodyPr/>
                    <a:lstStyle/>
                    <a:p>
                      <a:pPr algn="l" fontAlgn="ctr"/>
                      <a:r>
                        <a:rPr lang="en-GB" sz="1200" b="0" i="0" u="none" strike="noStrike">
                          <a:solidFill>
                            <a:srgbClr val="000000"/>
                          </a:solidFill>
                          <a:effectLst/>
                          <a:latin typeface="Times New Roman" panose="02020603050405020304" pitchFamily="18" charset="0"/>
                        </a:rPr>
                        <a:t>Non-Controlling Interests</a:t>
                      </a: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extLst>
                  <a:ext uri="{0D108BD9-81ED-4DB2-BD59-A6C34878D82A}">
                    <a16:rowId xmlns:a16="http://schemas.microsoft.com/office/drawing/2014/main" val="554437196"/>
                  </a:ext>
                </a:extLst>
              </a:tr>
              <a:tr h="230073">
                <a:tc>
                  <a:txBody>
                    <a:bodyPr/>
                    <a:lstStyle/>
                    <a:p>
                      <a:pPr algn="l" fontAlgn="ctr"/>
                      <a:r>
                        <a:rPr lang="en-GB" sz="1200" b="0" i="0" u="none" strike="noStrike">
                          <a:solidFill>
                            <a:srgbClr val="000000"/>
                          </a:solidFill>
                          <a:effectLst/>
                          <a:latin typeface="Times New Roman" panose="02020603050405020304" pitchFamily="18" charset="0"/>
                        </a:rPr>
                        <a:t>Long Term Loan</a:t>
                      </a: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270,000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GB" sz="1200" b="0" i="0" u="none" strike="noStrike">
                          <a:solidFill>
                            <a:srgbClr val="000000"/>
                          </a:solidFill>
                          <a:effectLst/>
                          <a:latin typeface="Times New Roman" panose="02020603050405020304" pitchFamily="18" charset="0"/>
                        </a:rPr>
                        <a:t>135,000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55076099"/>
                  </a:ext>
                </a:extLst>
              </a:tr>
              <a:tr h="219615">
                <a:tc>
                  <a:txBody>
                    <a:bodyPr/>
                    <a:lstStyle/>
                    <a:p>
                      <a:pPr algn="l" fontAlgn="ctr"/>
                      <a:endParaRPr lang="en-GB" sz="1200" b="0" i="0" u="none" strike="noStrike">
                        <a:solidFill>
                          <a:srgbClr val="000000"/>
                        </a:solidFill>
                        <a:effectLst/>
                        <a:latin typeface="Times New Roman" panose="02020603050405020304" pitchFamily="18" charset="0"/>
                      </a:endParaRPr>
                    </a:p>
                  </a:txBody>
                  <a:tcPr marL="9525" marR="9525" marT="9525" marB="0" anchor="ctr">
                    <a:lnL>
                      <a:noFill/>
                    </a:lnL>
                    <a:lnR>
                      <a:noFill/>
                    </a:lnR>
                    <a:lnT>
                      <a:noFill/>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1,570,000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1200" b="0" i="0" u="none" strike="noStrike">
                          <a:solidFill>
                            <a:srgbClr val="000000"/>
                          </a:solidFill>
                          <a:effectLst/>
                          <a:latin typeface="Times New Roman" panose="02020603050405020304" pitchFamily="18" charset="0"/>
                        </a:rPr>
                        <a:t>290,000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dirty="0">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1241902150"/>
                  </a:ext>
                </a:extLst>
              </a:tr>
            </a:tbl>
          </a:graphicData>
        </a:graphic>
      </p:graphicFrame>
    </p:spTree>
    <p:extLst>
      <p:ext uri="{BB962C8B-B14F-4D97-AF65-F5344CB8AC3E}">
        <p14:creationId xmlns:p14="http://schemas.microsoft.com/office/powerpoint/2010/main" val="1508017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F858-0E3F-4133-BCE8-1B4DC7D69035}"/>
              </a:ext>
            </a:extLst>
          </p:cNvPr>
          <p:cNvSpPr>
            <a:spLocks noGrp="1"/>
          </p:cNvSpPr>
          <p:nvPr>
            <p:ph type="title"/>
          </p:nvPr>
        </p:nvSpPr>
        <p:spPr>
          <a:xfrm>
            <a:off x="-129533" y="69497"/>
            <a:ext cx="8246070" cy="1018032"/>
          </a:xfrm>
        </p:spPr>
        <p:txBody>
          <a:bodyPr/>
          <a:lstStyle/>
          <a:p>
            <a:r>
              <a:rPr lang="en-IE" dirty="0">
                <a:solidFill>
                  <a:schemeClr val="accent2"/>
                </a:solidFill>
              </a:rPr>
              <a:t>Consolidation issue #1</a:t>
            </a:r>
          </a:p>
        </p:txBody>
      </p:sp>
      <p:sp>
        <p:nvSpPr>
          <p:cNvPr id="3" name="Content Placeholder 2">
            <a:extLst>
              <a:ext uri="{FF2B5EF4-FFF2-40B4-BE49-F238E27FC236}">
                <a16:creationId xmlns:a16="http://schemas.microsoft.com/office/drawing/2014/main" id="{B305A507-279D-4B87-A9B2-DBEA0DEC87D2}"/>
              </a:ext>
            </a:extLst>
          </p:cNvPr>
          <p:cNvSpPr>
            <a:spLocks noGrp="1"/>
          </p:cNvSpPr>
          <p:nvPr>
            <p:ph idx="1"/>
          </p:nvPr>
        </p:nvSpPr>
        <p:spPr>
          <a:xfrm>
            <a:off x="448966" y="1087529"/>
            <a:ext cx="8246070" cy="5415907"/>
          </a:xfrm>
        </p:spPr>
        <p:txBody>
          <a:bodyPr>
            <a:normAutofit fontScale="62500" lnSpcReduction="20000"/>
          </a:bodyPr>
          <a:lstStyle/>
          <a:p>
            <a:pPr>
              <a:lnSpc>
                <a:spcPct val="120000"/>
              </a:lnSpc>
            </a:pPr>
            <a:r>
              <a:rPr lang="en-IE" dirty="0">
                <a:solidFill>
                  <a:schemeClr val="tx1"/>
                </a:solidFill>
              </a:rPr>
              <a:t>Why can’t we just add the parent + subsidiary financial statements together?</a:t>
            </a:r>
            <a:br>
              <a:rPr lang="en-IE" b="0" dirty="0">
                <a:solidFill>
                  <a:schemeClr val="tx1"/>
                </a:solidFill>
              </a:rPr>
            </a:br>
            <a:endParaRPr lang="en-IE" b="0" dirty="0">
              <a:solidFill>
                <a:schemeClr val="tx1"/>
              </a:solidFill>
            </a:endParaRPr>
          </a:p>
          <a:p>
            <a:pPr>
              <a:lnSpc>
                <a:spcPct val="120000"/>
              </a:lnSpc>
            </a:pPr>
            <a:r>
              <a:rPr lang="en-IE" b="0" u="sng" dirty="0">
                <a:solidFill>
                  <a:schemeClr val="tx1"/>
                </a:solidFill>
              </a:rPr>
              <a:t>Issue:</a:t>
            </a:r>
          </a:p>
          <a:p>
            <a:pPr>
              <a:lnSpc>
                <a:spcPct val="120000"/>
              </a:lnSpc>
            </a:pPr>
            <a:r>
              <a:rPr lang="en-IE" b="0" i="1" dirty="0">
                <a:solidFill>
                  <a:schemeClr val="tx1"/>
                </a:solidFill>
              </a:rPr>
              <a:t>At acquisition date:</a:t>
            </a:r>
            <a:r>
              <a:rPr lang="en-IE" b="0" dirty="0">
                <a:solidFill>
                  <a:schemeClr val="tx1"/>
                </a:solidFill>
              </a:rPr>
              <a:t> the assets &amp; liabilities of the subsidiary are reflected in 3 places!</a:t>
            </a:r>
          </a:p>
          <a:p>
            <a:pPr>
              <a:lnSpc>
                <a:spcPct val="120000"/>
              </a:lnSpc>
            </a:pPr>
            <a:endParaRPr lang="en-IE" b="0" dirty="0">
              <a:solidFill>
                <a:schemeClr val="tx1"/>
              </a:solidFill>
            </a:endParaRPr>
          </a:p>
          <a:p>
            <a:pPr>
              <a:lnSpc>
                <a:spcPct val="120000"/>
              </a:lnSpc>
            </a:pPr>
            <a:r>
              <a:rPr lang="en-IE" b="0" u="sng" dirty="0">
                <a:solidFill>
                  <a:schemeClr val="tx1"/>
                </a:solidFill>
              </a:rPr>
              <a:t>Solution:</a:t>
            </a:r>
          </a:p>
          <a:p>
            <a:pPr>
              <a:lnSpc>
                <a:spcPct val="120000"/>
              </a:lnSpc>
            </a:pPr>
            <a:r>
              <a:rPr lang="en-IE" b="0" dirty="0">
                <a:solidFill>
                  <a:schemeClr val="tx1"/>
                </a:solidFill>
              </a:rPr>
              <a:t>We only want the original measures of the assets &amp; liabilities</a:t>
            </a:r>
          </a:p>
          <a:p>
            <a:pPr>
              <a:lnSpc>
                <a:spcPct val="120000"/>
              </a:lnSpc>
            </a:pPr>
            <a:r>
              <a:rPr lang="en-IE" b="0" dirty="0">
                <a:solidFill>
                  <a:schemeClr val="tx1"/>
                </a:solidFill>
              </a:rPr>
              <a:t>We offset the duplicates:</a:t>
            </a:r>
          </a:p>
          <a:p>
            <a:pPr marL="457200" indent="-457200">
              <a:lnSpc>
                <a:spcPct val="120000"/>
              </a:lnSpc>
              <a:buFont typeface="Arial" panose="020B0604020202020204" pitchFamily="34" charset="0"/>
              <a:buChar char="•"/>
            </a:pPr>
            <a:r>
              <a:rPr lang="en-IE" sz="2600" b="0" dirty="0">
                <a:solidFill>
                  <a:schemeClr val="accent2"/>
                </a:solidFill>
              </a:rPr>
              <a:t>Investment in subsidiary (in parent’s balance sheet)</a:t>
            </a:r>
          </a:p>
          <a:p>
            <a:pPr marL="342900" lvl="1" indent="-342900">
              <a:lnSpc>
                <a:spcPct val="120000"/>
              </a:lnSpc>
              <a:buFont typeface="Arial" panose="020B0604020202020204" pitchFamily="34" charset="0"/>
              <a:buChar char="•"/>
            </a:pPr>
            <a:r>
              <a:rPr lang="en-IE" sz="2600" b="0" dirty="0">
                <a:solidFill>
                  <a:schemeClr val="accent2"/>
                </a:solidFill>
              </a:rPr>
              <a:t>At-acquisition equity of subsidiary (in subsidiary’s balance sheet)</a:t>
            </a:r>
          </a:p>
        </p:txBody>
      </p:sp>
    </p:spTree>
    <p:extLst>
      <p:ext uri="{BB962C8B-B14F-4D97-AF65-F5344CB8AC3E}">
        <p14:creationId xmlns:p14="http://schemas.microsoft.com/office/powerpoint/2010/main" val="2568000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F858-0E3F-4133-BCE8-1B4DC7D69035}"/>
              </a:ext>
            </a:extLst>
          </p:cNvPr>
          <p:cNvSpPr>
            <a:spLocks noGrp="1"/>
          </p:cNvSpPr>
          <p:nvPr>
            <p:ph type="title"/>
          </p:nvPr>
        </p:nvSpPr>
        <p:spPr>
          <a:xfrm>
            <a:off x="-129533" y="69497"/>
            <a:ext cx="8246070" cy="1018032"/>
          </a:xfrm>
        </p:spPr>
        <p:txBody>
          <a:bodyPr/>
          <a:lstStyle/>
          <a:p>
            <a:r>
              <a:rPr lang="en-IE" dirty="0">
                <a:solidFill>
                  <a:schemeClr val="accent2"/>
                </a:solidFill>
              </a:rPr>
              <a:t>Consolidation issue #2</a:t>
            </a:r>
          </a:p>
        </p:txBody>
      </p:sp>
      <p:sp>
        <p:nvSpPr>
          <p:cNvPr id="3" name="Content Placeholder 2">
            <a:extLst>
              <a:ext uri="{FF2B5EF4-FFF2-40B4-BE49-F238E27FC236}">
                <a16:creationId xmlns:a16="http://schemas.microsoft.com/office/drawing/2014/main" id="{B305A507-279D-4B87-A9B2-DBEA0DEC87D2}"/>
              </a:ext>
            </a:extLst>
          </p:cNvPr>
          <p:cNvSpPr>
            <a:spLocks noGrp="1"/>
          </p:cNvSpPr>
          <p:nvPr>
            <p:ph idx="1"/>
          </p:nvPr>
        </p:nvSpPr>
        <p:spPr>
          <a:xfrm>
            <a:off x="448966" y="1087529"/>
            <a:ext cx="8246070" cy="5415907"/>
          </a:xfrm>
        </p:spPr>
        <p:txBody>
          <a:bodyPr>
            <a:normAutofit fontScale="85000" lnSpcReduction="10000"/>
          </a:bodyPr>
          <a:lstStyle/>
          <a:p>
            <a:pPr>
              <a:lnSpc>
                <a:spcPct val="120000"/>
              </a:lnSpc>
            </a:pPr>
            <a:r>
              <a:rPr lang="en-IE" sz="2400" b="0" dirty="0">
                <a:solidFill>
                  <a:schemeClr val="tx1"/>
                </a:solidFill>
              </a:rPr>
              <a:t>When we offset the 2 items, they may not offset exactly</a:t>
            </a:r>
          </a:p>
          <a:p>
            <a:pPr>
              <a:lnSpc>
                <a:spcPct val="120000"/>
              </a:lnSpc>
            </a:pPr>
            <a:endParaRPr lang="en-IE" sz="2400" b="0" dirty="0">
              <a:solidFill>
                <a:schemeClr val="tx1"/>
              </a:solidFill>
            </a:endParaRPr>
          </a:p>
          <a:p>
            <a:pPr>
              <a:lnSpc>
                <a:spcPct val="120000"/>
              </a:lnSpc>
            </a:pPr>
            <a:r>
              <a:rPr lang="en-IE" sz="2400" b="0" dirty="0">
                <a:solidFill>
                  <a:schemeClr val="tx1"/>
                </a:solidFill>
              </a:rPr>
              <a:t>Different measurement bases:</a:t>
            </a:r>
          </a:p>
          <a:p>
            <a:pPr marL="342900" indent="-342900">
              <a:lnSpc>
                <a:spcPct val="120000"/>
              </a:lnSpc>
              <a:buFont typeface="Arial" panose="020B0604020202020204" pitchFamily="34" charset="0"/>
              <a:buChar char="•"/>
            </a:pPr>
            <a:r>
              <a:rPr lang="en-IE" sz="2400" b="0" dirty="0">
                <a:solidFill>
                  <a:schemeClr val="accent2"/>
                </a:solidFill>
              </a:rPr>
              <a:t>Investment in subsidiary – what directors were prepared to pay</a:t>
            </a:r>
          </a:p>
          <a:p>
            <a:pPr marL="342900" indent="-342900">
              <a:lnSpc>
                <a:spcPct val="120000"/>
              </a:lnSpc>
              <a:buFont typeface="Arial" panose="020B0604020202020204" pitchFamily="34" charset="0"/>
              <a:buChar char="•"/>
            </a:pPr>
            <a:r>
              <a:rPr lang="en-IE" sz="2400" b="0" dirty="0">
                <a:solidFill>
                  <a:schemeClr val="accent2"/>
                </a:solidFill>
              </a:rPr>
              <a:t>Equity of subsidiary at acquisition – measured under accounting rules (book value)</a:t>
            </a:r>
          </a:p>
          <a:p>
            <a:pPr marL="342900" indent="-342900">
              <a:lnSpc>
                <a:spcPct val="120000"/>
              </a:lnSpc>
              <a:buFont typeface="Arial" panose="020B0604020202020204" pitchFamily="34" charset="0"/>
              <a:buChar char="•"/>
            </a:pPr>
            <a:endParaRPr lang="en-IE" sz="2400" b="0" dirty="0">
              <a:solidFill>
                <a:schemeClr val="accent2"/>
              </a:solidFill>
            </a:endParaRPr>
          </a:p>
          <a:p>
            <a:pPr>
              <a:lnSpc>
                <a:spcPct val="120000"/>
              </a:lnSpc>
            </a:pPr>
            <a:r>
              <a:rPr lang="en-IE" sz="2400" dirty="0">
                <a:solidFill>
                  <a:schemeClr val="tx1"/>
                </a:solidFill>
              </a:rPr>
              <a:t>What does the difference represent?</a:t>
            </a:r>
          </a:p>
          <a:p>
            <a:pPr>
              <a:lnSpc>
                <a:spcPct val="120000"/>
              </a:lnSpc>
            </a:pPr>
            <a:endParaRPr lang="en-IE" sz="2400" b="0" dirty="0">
              <a:solidFill>
                <a:schemeClr val="tx1"/>
              </a:solidFill>
            </a:endParaRPr>
          </a:p>
          <a:p>
            <a:pPr>
              <a:lnSpc>
                <a:spcPct val="120000"/>
              </a:lnSpc>
            </a:pPr>
            <a:r>
              <a:rPr lang="en-IE" sz="2400" dirty="0">
                <a:solidFill>
                  <a:schemeClr val="tx1"/>
                </a:solidFill>
              </a:rPr>
              <a:t>What should we do with the difference?</a:t>
            </a:r>
          </a:p>
          <a:p>
            <a:pPr>
              <a:lnSpc>
                <a:spcPct val="120000"/>
              </a:lnSpc>
            </a:pPr>
            <a:endParaRPr lang="en-IE" sz="2400" dirty="0">
              <a:solidFill>
                <a:schemeClr val="tx1"/>
              </a:solidFill>
            </a:endParaRPr>
          </a:p>
        </p:txBody>
      </p:sp>
    </p:spTree>
    <p:extLst>
      <p:ext uri="{BB962C8B-B14F-4D97-AF65-F5344CB8AC3E}">
        <p14:creationId xmlns:p14="http://schemas.microsoft.com/office/powerpoint/2010/main" val="1940114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F858-0E3F-4133-BCE8-1B4DC7D69035}"/>
              </a:ext>
            </a:extLst>
          </p:cNvPr>
          <p:cNvSpPr>
            <a:spLocks noGrp="1"/>
          </p:cNvSpPr>
          <p:nvPr>
            <p:ph type="title"/>
          </p:nvPr>
        </p:nvSpPr>
        <p:spPr>
          <a:xfrm>
            <a:off x="-129533" y="69497"/>
            <a:ext cx="8246070" cy="1018032"/>
          </a:xfrm>
        </p:spPr>
        <p:txBody>
          <a:bodyPr/>
          <a:lstStyle/>
          <a:p>
            <a:r>
              <a:rPr lang="en-IE" dirty="0">
                <a:solidFill>
                  <a:schemeClr val="accent2"/>
                </a:solidFill>
              </a:rPr>
              <a:t>IFRS 3 - Goodwill</a:t>
            </a:r>
          </a:p>
        </p:txBody>
      </p:sp>
      <p:sp>
        <p:nvSpPr>
          <p:cNvPr id="3" name="Content Placeholder 2">
            <a:extLst>
              <a:ext uri="{FF2B5EF4-FFF2-40B4-BE49-F238E27FC236}">
                <a16:creationId xmlns:a16="http://schemas.microsoft.com/office/drawing/2014/main" id="{B305A507-279D-4B87-A9B2-DBEA0DEC87D2}"/>
              </a:ext>
            </a:extLst>
          </p:cNvPr>
          <p:cNvSpPr>
            <a:spLocks noGrp="1"/>
          </p:cNvSpPr>
          <p:nvPr>
            <p:ph idx="1"/>
          </p:nvPr>
        </p:nvSpPr>
        <p:spPr>
          <a:xfrm>
            <a:off x="448966" y="1087529"/>
            <a:ext cx="8246070" cy="5415907"/>
          </a:xfrm>
        </p:spPr>
        <p:txBody>
          <a:bodyPr>
            <a:normAutofit fontScale="92500" lnSpcReduction="10000"/>
          </a:bodyPr>
          <a:lstStyle/>
          <a:p>
            <a:pPr>
              <a:lnSpc>
                <a:spcPct val="120000"/>
              </a:lnSpc>
            </a:pPr>
            <a:r>
              <a:rPr lang="en-IE" sz="2400" b="0" dirty="0">
                <a:solidFill>
                  <a:schemeClr val="tx1"/>
                </a:solidFill>
              </a:rPr>
              <a:t>A new asset is created called “Goodwill”</a:t>
            </a:r>
          </a:p>
          <a:p>
            <a:pPr>
              <a:lnSpc>
                <a:spcPct val="120000"/>
              </a:lnSpc>
            </a:pPr>
            <a:endParaRPr lang="en-IE" sz="2400" b="0" dirty="0">
              <a:solidFill>
                <a:schemeClr val="tx1"/>
              </a:solidFill>
            </a:endParaRPr>
          </a:p>
          <a:p>
            <a:pPr>
              <a:lnSpc>
                <a:spcPct val="120000"/>
              </a:lnSpc>
            </a:pPr>
            <a:r>
              <a:rPr lang="en-IE" sz="2400" b="0" dirty="0">
                <a:solidFill>
                  <a:schemeClr val="tx1"/>
                </a:solidFill>
              </a:rPr>
              <a:t>Why did the directors pay more than the identifiable net assets at fair value?</a:t>
            </a:r>
          </a:p>
          <a:p>
            <a:pPr marL="342900" indent="-342900">
              <a:lnSpc>
                <a:spcPct val="120000"/>
              </a:lnSpc>
              <a:buFont typeface="Arial" panose="020B0604020202020204" pitchFamily="34" charset="0"/>
              <a:buChar char="•"/>
            </a:pPr>
            <a:r>
              <a:rPr lang="en-IE" sz="2400" b="0" dirty="0">
                <a:solidFill>
                  <a:schemeClr val="tx1"/>
                </a:solidFill>
              </a:rPr>
              <a:t>Synergies?</a:t>
            </a:r>
          </a:p>
          <a:p>
            <a:pPr marL="342900" indent="-342900">
              <a:lnSpc>
                <a:spcPct val="120000"/>
              </a:lnSpc>
              <a:buFont typeface="Arial" panose="020B0604020202020204" pitchFamily="34" charset="0"/>
              <a:buChar char="•"/>
            </a:pPr>
            <a:r>
              <a:rPr lang="en-IE" sz="2400" b="0" dirty="0">
                <a:solidFill>
                  <a:schemeClr val="tx1"/>
                </a:solidFill>
              </a:rPr>
              <a:t>Intangible value?</a:t>
            </a:r>
          </a:p>
          <a:p>
            <a:pPr>
              <a:lnSpc>
                <a:spcPct val="120000"/>
              </a:lnSpc>
            </a:pPr>
            <a:endParaRPr lang="en-IE" sz="2400" b="0" dirty="0">
              <a:solidFill>
                <a:schemeClr val="tx1"/>
              </a:solidFill>
            </a:endParaRPr>
          </a:p>
          <a:p>
            <a:pPr>
              <a:lnSpc>
                <a:spcPct val="120000"/>
              </a:lnSpc>
            </a:pPr>
            <a:r>
              <a:rPr lang="en-IE" sz="2400" b="0" dirty="0">
                <a:solidFill>
                  <a:schemeClr val="tx1"/>
                </a:solidFill>
              </a:rPr>
              <a:t>Goodwill accounted for under IFRS 3</a:t>
            </a:r>
          </a:p>
          <a:p>
            <a:pPr marL="342900" indent="-342900">
              <a:lnSpc>
                <a:spcPct val="120000"/>
              </a:lnSpc>
              <a:buFont typeface="Arial" panose="020B0604020202020204" pitchFamily="34" charset="0"/>
              <a:buChar char="•"/>
            </a:pPr>
            <a:r>
              <a:rPr lang="en-IE" sz="2400" b="0" dirty="0">
                <a:solidFill>
                  <a:schemeClr val="tx1"/>
                </a:solidFill>
              </a:rPr>
              <a:t>Not depreciated/amortised but tested for impairment annually</a:t>
            </a:r>
          </a:p>
          <a:p>
            <a:pPr>
              <a:lnSpc>
                <a:spcPct val="120000"/>
              </a:lnSpc>
            </a:pPr>
            <a:endParaRPr lang="en-IE" sz="2400" dirty="0">
              <a:solidFill>
                <a:schemeClr val="tx1"/>
              </a:solidFill>
            </a:endParaRPr>
          </a:p>
        </p:txBody>
      </p:sp>
    </p:spTree>
    <p:extLst>
      <p:ext uri="{BB962C8B-B14F-4D97-AF65-F5344CB8AC3E}">
        <p14:creationId xmlns:p14="http://schemas.microsoft.com/office/powerpoint/2010/main" val="338174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293"/>
            <a:ext cx="7122253" cy="600494"/>
          </a:xfrm>
          <a:solidFill>
            <a:schemeClr val="bg1"/>
          </a:solidFill>
        </p:spPr>
        <p:txBody>
          <a:bodyPr>
            <a:noAutofit/>
          </a:bodyPr>
          <a:lstStyle/>
          <a:p>
            <a:r>
              <a:rPr lang="en-GB" dirty="0">
                <a:solidFill>
                  <a:schemeClr val="accent2"/>
                </a:solidFill>
                <a:latin typeface="Calibri" panose="020F0502020204030204" pitchFamily="34" charset="0"/>
                <a:cs typeface="Calibri" panose="020F0502020204030204" pitchFamily="34" charset="0"/>
              </a:rPr>
              <a:t>Session Goals</a:t>
            </a:r>
          </a:p>
        </p:txBody>
      </p:sp>
      <p:sp>
        <p:nvSpPr>
          <p:cNvPr id="3" name="Content Placeholder 2"/>
          <p:cNvSpPr>
            <a:spLocks noGrp="1"/>
          </p:cNvSpPr>
          <p:nvPr>
            <p:ph idx="1"/>
          </p:nvPr>
        </p:nvSpPr>
        <p:spPr>
          <a:xfrm>
            <a:off x="448966" y="1287624"/>
            <a:ext cx="8246070" cy="5215812"/>
          </a:xfrm>
        </p:spPr>
        <p:txBody>
          <a:bodyPr>
            <a:normAutofit/>
          </a:bodyPr>
          <a:lstStyle/>
          <a:p>
            <a:pPr>
              <a:lnSpc>
                <a:spcPct val="120000"/>
              </a:lnSpc>
            </a:pPr>
            <a:r>
              <a:rPr lang="en-GB" sz="2000" b="0" dirty="0">
                <a:solidFill>
                  <a:schemeClr val="tx1"/>
                </a:solidFill>
                <a:latin typeface="Arial" panose="020B0604020202020204" pitchFamily="34" charset="0"/>
                <a:cs typeface="Arial" panose="020B0604020202020204" pitchFamily="34" charset="0"/>
              </a:rPr>
              <a:t>In these sessions, my goal is deepen your knowledge of financial statements (&amp; accounting data)</a:t>
            </a:r>
          </a:p>
          <a:p>
            <a:pPr marL="457200" indent="-4572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Improve your ability to interpret financial statements</a:t>
            </a:r>
          </a:p>
          <a:p>
            <a:pPr marL="457200" indent="-4572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Understand the accounting data you inevitably will work with in future</a:t>
            </a:r>
          </a:p>
          <a:p>
            <a:pPr marL="457200" indent="-4572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Learn how the figures are constructed from an accountant’s perspective</a:t>
            </a:r>
          </a:p>
          <a:p>
            <a:pPr marL="457200" indent="-4572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Tailored module to be relevant to finance professionals – rather than accountants</a:t>
            </a:r>
          </a:p>
          <a:p>
            <a:pPr marL="457200" indent="-457200">
              <a:lnSpc>
                <a:spcPct val="120000"/>
              </a:lnSpc>
              <a:buFont typeface="Arial" panose="020B0604020202020204" pitchFamily="34" charset="0"/>
              <a:buChar char="•"/>
            </a:pPr>
            <a:r>
              <a:rPr lang="en-GB" sz="2000" b="0" dirty="0">
                <a:solidFill>
                  <a:schemeClr val="accent2"/>
                </a:solidFill>
                <a:latin typeface="Arial" panose="020B0604020202020204" pitchFamily="34" charset="0"/>
                <a:cs typeface="Arial" panose="020B0604020202020204" pitchFamily="34" charset="0"/>
              </a:rPr>
              <a:t>Be able to hold a conversation with an accountant at the office watercooler!</a:t>
            </a:r>
          </a:p>
          <a:p>
            <a:pPr>
              <a:lnSpc>
                <a:spcPct val="120000"/>
              </a:lnSpc>
            </a:pPr>
            <a:endParaRPr lang="en-GB" sz="20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2429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F858-0E3F-4133-BCE8-1B4DC7D69035}"/>
              </a:ext>
            </a:extLst>
          </p:cNvPr>
          <p:cNvSpPr>
            <a:spLocks noGrp="1"/>
          </p:cNvSpPr>
          <p:nvPr>
            <p:ph type="title"/>
          </p:nvPr>
        </p:nvSpPr>
        <p:spPr>
          <a:xfrm>
            <a:off x="-129533" y="69497"/>
            <a:ext cx="8246070" cy="1018032"/>
          </a:xfrm>
        </p:spPr>
        <p:txBody>
          <a:bodyPr/>
          <a:lstStyle/>
          <a:p>
            <a:r>
              <a:rPr lang="en-IE" dirty="0">
                <a:solidFill>
                  <a:schemeClr val="accent2"/>
                </a:solidFill>
              </a:rPr>
              <a:t>IFRS 3 - Goodwill</a:t>
            </a:r>
          </a:p>
        </p:txBody>
      </p:sp>
      <p:sp>
        <p:nvSpPr>
          <p:cNvPr id="3" name="Content Placeholder 2">
            <a:extLst>
              <a:ext uri="{FF2B5EF4-FFF2-40B4-BE49-F238E27FC236}">
                <a16:creationId xmlns:a16="http://schemas.microsoft.com/office/drawing/2014/main" id="{B305A507-279D-4B87-A9B2-DBEA0DEC87D2}"/>
              </a:ext>
            </a:extLst>
          </p:cNvPr>
          <p:cNvSpPr>
            <a:spLocks noGrp="1"/>
          </p:cNvSpPr>
          <p:nvPr>
            <p:ph idx="1"/>
          </p:nvPr>
        </p:nvSpPr>
        <p:spPr>
          <a:xfrm>
            <a:off x="448966" y="1087529"/>
            <a:ext cx="8246070" cy="5415907"/>
          </a:xfrm>
        </p:spPr>
        <p:txBody>
          <a:bodyPr>
            <a:normAutofit/>
          </a:bodyPr>
          <a:lstStyle/>
          <a:p>
            <a:pPr>
              <a:lnSpc>
                <a:spcPct val="120000"/>
              </a:lnSpc>
            </a:pPr>
            <a:endParaRPr lang="en-IE" sz="2400" b="0" dirty="0">
              <a:solidFill>
                <a:schemeClr val="accent2"/>
              </a:solidFill>
            </a:endParaRPr>
          </a:p>
          <a:p>
            <a:pPr>
              <a:lnSpc>
                <a:spcPct val="120000"/>
              </a:lnSpc>
            </a:pPr>
            <a:r>
              <a:rPr lang="en-IE" sz="2400" b="0" dirty="0">
                <a:solidFill>
                  <a:schemeClr val="tx1"/>
                </a:solidFill>
              </a:rPr>
              <a:t>Criticisms:</a:t>
            </a:r>
          </a:p>
          <a:p>
            <a:pPr marL="342900" indent="-342900">
              <a:lnSpc>
                <a:spcPct val="120000"/>
              </a:lnSpc>
              <a:buFont typeface="Arial" panose="020B0604020202020204" pitchFamily="34" charset="0"/>
              <a:buChar char="•"/>
            </a:pPr>
            <a:r>
              <a:rPr lang="en-IE" sz="2400" b="0" dirty="0">
                <a:solidFill>
                  <a:schemeClr val="tx1"/>
                </a:solidFill>
              </a:rPr>
              <a:t>Can sit on balance sheet (&amp; be included in total assets) for long period – not amortized</a:t>
            </a:r>
          </a:p>
          <a:p>
            <a:pPr marL="342900" indent="-342900">
              <a:lnSpc>
                <a:spcPct val="120000"/>
              </a:lnSpc>
              <a:buFont typeface="Arial" panose="020B0604020202020204" pitchFamily="34" charset="0"/>
              <a:buChar char="•"/>
            </a:pPr>
            <a:r>
              <a:rPr lang="en-IE" sz="2400" b="0" dirty="0">
                <a:solidFill>
                  <a:schemeClr val="tx1"/>
                </a:solidFill>
              </a:rPr>
              <a:t>What is it?  What does the asset reflect?</a:t>
            </a:r>
          </a:p>
          <a:p>
            <a:pPr marL="342900" indent="-342900">
              <a:lnSpc>
                <a:spcPct val="120000"/>
              </a:lnSpc>
              <a:buFont typeface="Arial" panose="020B0604020202020204" pitchFamily="34" charset="0"/>
              <a:buChar char="•"/>
            </a:pPr>
            <a:r>
              <a:rPr lang="en-IE" sz="2400" b="0" dirty="0">
                <a:solidFill>
                  <a:schemeClr val="tx1"/>
                </a:solidFill>
              </a:rPr>
              <a:t>Is it a productive asset? Does it reflect future economic benefits?</a:t>
            </a:r>
          </a:p>
          <a:p>
            <a:pPr marL="342900" indent="-342900">
              <a:lnSpc>
                <a:spcPct val="120000"/>
              </a:lnSpc>
              <a:buFont typeface="Arial" panose="020B0604020202020204" pitchFamily="34" charset="0"/>
              <a:buChar char="•"/>
            </a:pPr>
            <a:r>
              <a:rPr lang="en-IE" sz="2400" dirty="0">
                <a:solidFill>
                  <a:schemeClr val="accent2"/>
                </a:solidFill>
              </a:rPr>
              <a:t>What should analysts do with it?</a:t>
            </a:r>
          </a:p>
          <a:p>
            <a:pPr>
              <a:lnSpc>
                <a:spcPct val="120000"/>
              </a:lnSpc>
            </a:pPr>
            <a:endParaRPr lang="en-IE" sz="2400" dirty="0">
              <a:solidFill>
                <a:schemeClr val="tx1"/>
              </a:solidFill>
            </a:endParaRPr>
          </a:p>
        </p:txBody>
      </p:sp>
    </p:spTree>
    <p:extLst>
      <p:ext uri="{BB962C8B-B14F-4D97-AF65-F5344CB8AC3E}">
        <p14:creationId xmlns:p14="http://schemas.microsoft.com/office/powerpoint/2010/main" val="2032495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0A69-408B-454A-AA11-998BC002B037}"/>
              </a:ext>
            </a:extLst>
          </p:cNvPr>
          <p:cNvSpPr>
            <a:spLocks noGrp="1"/>
          </p:cNvSpPr>
          <p:nvPr>
            <p:ph type="title"/>
          </p:nvPr>
        </p:nvSpPr>
        <p:spPr>
          <a:xfrm>
            <a:off x="-197445" y="0"/>
            <a:ext cx="8246070" cy="1018032"/>
          </a:xfrm>
        </p:spPr>
        <p:txBody>
          <a:bodyPr/>
          <a:lstStyle/>
          <a:p>
            <a:r>
              <a:rPr lang="en-GB" dirty="0">
                <a:solidFill>
                  <a:schemeClr val="accent2"/>
                </a:solidFill>
              </a:rPr>
              <a:t>Group Structure</a:t>
            </a:r>
            <a:endParaRPr lang="en-IE" dirty="0">
              <a:solidFill>
                <a:schemeClr val="accent2"/>
              </a:solidFill>
            </a:endParaRPr>
          </a:p>
        </p:txBody>
      </p:sp>
      <p:pic>
        <p:nvPicPr>
          <p:cNvPr id="7" name="Picture 6">
            <a:extLst>
              <a:ext uri="{FF2B5EF4-FFF2-40B4-BE49-F238E27FC236}">
                <a16:creationId xmlns:a16="http://schemas.microsoft.com/office/drawing/2014/main" id="{B01AD228-8F37-4460-B39D-89E33F143AC4}"/>
              </a:ext>
            </a:extLst>
          </p:cNvPr>
          <p:cNvPicPr>
            <a:picLocks noChangeAspect="1"/>
          </p:cNvPicPr>
          <p:nvPr/>
        </p:nvPicPr>
        <p:blipFill>
          <a:blip r:embed="rId2"/>
          <a:stretch>
            <a:fillRect/>
          </a:stretch>
        </p:blipFill>
        <p:spPr>
          <a:xfrm>
            <a:off x="1245733" y="1909618"/>
            <a:ext cx="6848475" cy="3914775"/>
          </a:xfrm>
          <a:prstGeom prst="rect">
            <a:avLst/>
          </a:prstGeom>
        </p:spPr>
      </p:pic>
      <p:sp>
        <p:nvSpPr>
          <p:cNvPr id="8" name="Content Placeholder 2">
            <a:extLst>
              <a:ext uri="{FF2B5EF4-FFF2-40B4-BE49-F238E27FC236}">
                <a16:creationId xmlns:a16="http://schemas.microsoft.com/office/drawing/2014/main" id="{A2EFCA97-7EFD-4DB7-864F-C496B42ECEE1}"/>
              </a:ext>
            </a:extLst>
          </p:cNvPr>
          <p:cNvSpPr>
            <a:spLocks noGrp="1"/>
          </p:cNvSpPr>
          <p:nvPr>
            <p:ph idx="1"/>
          </p:nvPr>
        </p:nvSpPr>
        <p:spPr>
          <a:xfrm>
            <a:off x="270588" y="891586"/>
            <a:ext cx="8798767" cy="5415907"/>
          </a:xfrm>
        </p:spPr>
        <p:txBody>
          <a:bodyPr>
            <a:normAutofit/>
          </a:bodyPr>
          <a:lstStyle/>
          <a:p>
            <a:pPr>
              <a:lnSpc>
                <a:spcPct val="120000"/>
              </a:lnSpc>
            </a:pPr>
            <a:r>
              <a:rPr lang="en-IE" sz="2000" b="0" dirty="0">
                <a:solidFill>
                  <a:schemeClr val="tx1"/>
                </a:solidFill>
              </a:rPr>
              <a:t>Consolidation rules attempt to address complexities of accounting for groups</a:t>
            </a:r>
          </a:p>
        </p:txBody>
      </p:sp>
    </p:spTree>
    <p:extLst>
      <p:ext uri="{BB962C8B-B14F-4D97-AF65-F5344CB8AC3E}">
        <p14:creationId xmlns:p14="http://schemas.microsoft.com/office/powerpoint/2010/main" val="2766571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0A69-408B-454A-AA11-998BC002B037}"/>
              </a:ext>
            </a:extLst>
          </p:cNvPr>
          <p:cNvSpPr>
            <a:spLocks noGrp="1"/>
          </p:cNvSpPr>
          <p:nvPr>
            <p:ph type="title"/>
          </p:nvPr>
        </p:nvSpPr>
        <p:spPr>
          <a:xfrm>
            <a:off x="-197445" y="0"/>
            <a:ext cx="8246070" cy="1018032"/>
          </a:xfrm>
        </p:spPr>
        <p:txBody>
          <a:bodyPr/>
          <a:lstStyle/>
          <a:p>
            <a:r>
              <a:rPr lang="en-GB" dirty="0">
                <a:solidFill>
                  <a:schemeClr val="accent2"/>
                </a:solidFill>
              </a:rPr>
              <a:t>Group Balance Sheet</a:t>
            </a:r>
            <a:endParaRPr lang="en-IE" dirty="0">
              <a:solidFill>
                <a:schemeClr val="accent2"/>
              </a:solidFill>
            </a:endParaRPr>
          </a:p>
        </p:txBody>
      </p:sp>
      <p:pic>
        <p:nvPicPr>
          <p:cNvPr id="4" name="Picture 3">
            <a:extLst>
              <a:ext uri="{FF2B5EF4-FFF2-40B4-BE49-F238E27FC236}">
                <a16:creationId xmlns:a16="http://schemas.microsoft.com/office/drawing/2014/main" id="{C2FCD88A-5718-4526-B6F9-B47AD8DCC7C7}"/>
              </a:ext>
            </a:extLst>
          </p:cNvPr>
          <p:cNvPicPr>
            <a:picLocks noChangeAspect="1"/>
          </p:cNvPicPr>
          <p:nvPr/>
        </p:nvPicPr>
        <p:blipFill>
          <a:blip r:embed="rId2"/>
          <a:stretch>
            <a:fillRect/>
          </a:stretch>
        </p:blipFill>
        <p:spPr>
          <a:xfrm>
            <a:off x="1095375" y="1309785"/>
            <a:ext cx="6953250" cy="4686300"/>
          </a:xfrm>
          <a:prstGeom prst="rect">
            <a:avLst/>
          </a:prstGeom>
        </p:spPr>
      </p:pic>
    </p:spTree>
    <p:extLst>
      <p:ext uri="{BB962C8B-B14F-4D97-AF65-F5344CB8AC3E}">
        <p14:creationId xmlns:p14="http://schemas.microsoft.com/office/powerpoint/2010/main" val="1905465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D479-CB44-4809-932D-3A6EEB095DDF}"/>
              </a:ext>
            </a:extLst>
          </p:cNvPr>
          <p:cNvSpPr>
            <a:spLocks noGrp="1"/>
          </p:cNvSpPr>
          <p:nvPr>
            <p:ph type="title"/>
          </p:nvPr>
        </p:nvSpPr>
        <p:spPr>
          <a:xfrm>
            <a:off x="-176186" y="0"/>
            <a:ext cx="8246070" cy="1018032"/>
          </a:xfrm>
        </p:spPr>
        <p:txBody>
          <a:bodyPr>
            <a:normAutofit/>
          </a:bodyPr>
          <a:lstStyle/>
          <a:p>
            <a:r>
              <a:rPr lang="en-GB" b="1" dirty="0">
                <a:solidFill>
                  <a:schemeClr val="accent2"/>
                </a:solidFill>
              </a:rPr>
              <a:t>Group income statement</a:t>
            </a:r>
            <a:endParaRPr lang="en-IE" dirty="0">
              <a:solidFill>
                <a:schemeClr val="accent2"/>
              </a:solidFill>
            </a:endParaRPr>
          </a:p>
        </p:txBody>
      </p:sp>
      <p:pic>
        <p:nvPicPr>
          <p:cNvPr id="5" name="Picture 4">
            <a:extLst>
              <a:ext uri="{FF2B5EF4-FFF2-40B4-BE49-F238E27FC236}">
                <a16:creationId xmlns:a16="http://schemas.microsoft.com/office/drawing/2014/main" id="{3D79DAB9-D08F-4ED9-85F1-DD9F0991E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01" y="1571042"/>
            <a:ext cx="7249383" cy="4232599"/>
          </a:xfrm>
          <a:prstGeom prst="rect">
            <a:avLst/>
          </a:prstGeom>
        </p:spPr>
      </p:pic>
    </p:spTree>
    <p:extLst>
      <p:ext uri="{BB962C8B-B14F-4D97-AF65-F5344CB8AC3E}">
        <p14:creationId xmlns:p14="http://schemas.microsoft.com/office/powerpoint/2010/main" val="13888480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480031" y="3251278"/>
            <a:ext cx="7118684" cy="540000"/>
          </a:xfrm>
        </p:spPr>
        <p:txBody>
          <a:bodyPr/>
          <a:lstStyle/>
          <a:p>
            <a:r>
              <a:rPr lang="fr-FR" dirty="0"/>
              <a:t>Group </a:t>
            </a:r>
            <a:r>
              <a:rPr lang="fr-FR" dirty="0" err="1"/>
              <a:t>project</a:t>
            </a:r>
            <a:endParaRPr lang="fr-FR" dirty="0"/>
          </a:p>
        </p:txBody>
      </p:sp>
    </p:spTree>
    <p:extLst>
      <p:ext uri="{BB962C8B-B14F-4D97-AF65-F5344CB8AC3E}">
        <p14:creationId xmlns:p14="http://schemas.microsoft.com/office/powerpoint/2010/main" val="3990010612"/>
      </p:ext>
    </p:extLst>
  </p:cSld>
  <p:clrMapOvr>
    <a:masterClrMapping/>
  </p:clrMapOvr>
</p:sld>
</file>

<file path=ppt/theme/theme1.xml><?xml version="1.0" encoding="utf-8"?>
<a:theme xmlns:a="http://schemas.openxmlformats.org/drawingml/2006/main" name="Bachelor ppt">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D1DF12CF-91E1-447F-94D3-8EC675CB43B9}"/>
    </a:ext>
  </a:extLst>
</a:theme>
</file>

<file path=ppt/theme/theme10.xml><?xml version="1.0" encoding="utf-8"?>
<a:theme xmlns:a="http://schemas.openxmlformats.org/drawingml/2006/main" name="2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31A12E-D33B-40D6-B6FD-E3080A10836E}"/>
    </a:ext>
  </a:extLst>
</a:theme>
</file>

<file path=ppt/theme/theme11.xml><?xml version="1.0" encoding="utf-8"?>
<a:theme xmlns:a="http://schemas.openxmlformats.org/drawingml/2006/main" name="3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31A12E-D33B-40D6-B6FD-E3080A10836E}"/>
    </a:ext>
  </a:extLst>
</a:theme>
</file>

<file path=ppt/theme/theme12.xml><?xml version="1.0" encoding="utf-8"?>
<a:theme xmlns:a="http://schemas.openxmlformats.org/drawingml/2006/main" name="4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37" id="{C9E24E73-FE0E-E447-9473-5776AB3F7F70}" vid="{6D5760E0-EACD-AB47-AF74-21DC12D908E1}"/>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rcalaires IMPRESS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31A12E-D33B-40D6-B6FD-E3080A10836E}"/>
    </a:ext>
  </a:extLst>
</a:theme>
</file>

<file path=ppt/theme/theme3.xml><?xml version="1.0" encoding="utf-8"?>
<a:theme xmlns:a="http://schemas.openxmlformats.org/drawingml/2006/main" name="Intercalaires PROJECT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8B82A57-FA02-4687-A590-645920FAB3F7}"/>
    </a:ext>
  </a:extLst>
</a:theme>
</file>

<file path=ppt/theme/theme4.xml><?xml version="1.0" encoding="utf-8"?>
<a:theme xmlns:a="http://schemas.openxmlformats.org/drawingml/2006/main" name="Intercalaires PROJECTION suit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283462FF-2D70-41BE-A49D-B14958AB2A05}"/>
    </a:ext>
  </a:extLst>
</a:theme>
</file>

<file path=ppt/theme/theme5.xml><?xml version="1.0" encoding="utf-8"?>
<a:theme xmlns:a="http://schemas.openxmlformats.org/drawingml/2006/main" name="Intro / Ou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A6B1B0A-6AA3-4C61-921B-DB8A75ABB369}"/>
    </a:ext>
  </a:extLst>
</a:theme>
</file>

<file path=ppt/theme/theme6.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9FABF112-9E10-4131-92B6-CE2977FDFAA7}"/>
    </a:ext>
  </a:extLst>
</a:theme>
</file>

<file path=ppt/theme/theme7.xml><?xml version="1.0" encoding="utf-8"?>
<a:theme xmlns:a="http://schemas.openxmlformats.org/drawingml/2006/main" name="1_Accueil PG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A40302BC-2ED6-404A-BFA6-AADEE919BDCB}"/>
    </a:ext>
  </a:extLst>
</a:theme>
</file>

<file path=ppt/theme/theme8.xml><?xml version="1.0" encoding="utf-8"?>
<a:theme xmlns:a="http://schemas.openxmlformats.org/drawingml/2006/main" name="Accueil PGE">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6" id="{F62C7BBF-7C81-6B43-AC22-A8E0EF1BF042}" vid="{44D468EA-0D26-1941-B20B-AAEC5ABDD985}"/>
    </a:ext>
  </a:extLst>
</a:theme>
</file>

<file path=ppt/theme/theme9.xml><?xml version="1.0" encoding="utf-8"?>
<a:theme xmlns:a="http://schemas.openxmlformats.org/drawingml/2006/main" name="1_Intercalaires PROJECTION">
  <a:themeElements>
    <a:clrScheme name="TBS">
      <a:dk1>
        <a:srgbClr val="000000"/>
      </a:dk1>
      <a:lt1>
        <a:srgbClr val="FFFFFF"/>
      </a:lt1>
      <a:dk2>
        <a:srgbClr val="8A2448"/>
      </a:dk2>
      <a:lt2>
        <a:srgbClr val="E7E6E6"/>
      </a:lt2>
      <a:accent1>
        <a:srgbClr val="863245"/>
      </a:accent1>
      <a:accent2>
        <a:srgbClr val="EA4E5F"/>
      </a:accent2>
      <a:accent3>
        <a:srgbClr val="B01B39"/>
      </a:accent3>
      <a:accent4>
        <a:srgbClr val="FFED37"/>
      </a:accent4>
      <a:accent5>
        <a:srgbClr val="E8B21F"/>
      </a:accent5>
      <a:accent6>
        <a:srgbClr val="AA3D63"/>
      </a:accent6>
      <a:hlink>
        <a:srgbClr val="483E8D"/>
      </a:hlink>
      <a:folHlink>
        <a:srgbClr val="EA4E5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B328D9D7-24F2-4043-8CF5-BFABD3DDA00D}" vid="{48B82A57-FA02-4687-A590-645920FAB3F7}"/>
    </a:ext>
  </a:extLst>
</a:theme>
</file>

<file path=docProps/app.xml><?xml version="1.0" encoding="utf-8"?>
<Properties xmlns="http://schemas.openxmlformats.org/officeDocument/2006/extended-properties" xmlns:vt="http://schemas.openxmlformats.org/officeDocument/2006/docPropsVTypes">
  <Template>Bachelor ppt</Template>
  <TotalTime>1425</TotalTime>
  <Words>4542</Words>
  <Application>Microsoft Office PowerPoint</Application>
  <PresentationFormat>On-screen Show (4:3)</PresentationFormat>
  <Paragraphs>640</Paragraphs>
  <Slides>84</Slides>
  <Notes>12</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84</vt:i4>
      </vt:variant>
    </vt:vector>
  </HeadingPairs>
  <TitlesOfParts>
    <vt:vector size="103" baseType="lpstr">
      <vt:lpstr>Arial</vt:lpstr>
      <vt:lpstr>Calibri</vt:lpstr>
      <vt:lpstr>Century Gothic</vt:lpstr>
      <vt:lpstr>Corbel</vt:lpstr>
      <vt:lpstr>Courier New</vt:lpstr>
      <vt:lpstr>Times New Roman</vt:lpstr>
      <vt:lpstr>Wingdings</vt:lpstr>
      <vt:lpstr>Bachelor ppt</vt:lpstr>
      <vt:lpstr>1_Intercalaires IMPRESSION</vt:lpstr>
      <vt:lpstr>Intercalaires PROJECTION</vt:lpstr>
      <vt:lpstr>Intercalaires PROJECTION suite</vt:lpstr>
      <vt:lpstr>Intro / Outro</vt:lpstr>
      <vt:lpstr>Thank You</vt:lpstr>
      <vt:lpstr>1_Accueil PGE</vt:lpstr>
      <vt:lpstr>Accueil PGE</vt:lpstr>
      <vt:lpstr>1_Intercalaires PROJECTION</vt:lpstr>
      <vt:lpstr>2_Intercalaires IMPRESSION</vt:lpstr>
      <vt:lpstr>3_Intercalaires IMPRESSION</vt:lpstr>
      <vt:lpstr>4_Intercalaires IMPRESSION</vt:lpstr>
      <vt:lpstr>International Financial Accounting</vt:lpstr>
      <vt:lpstr>About</vt:lpstr>
      <vt:lpstr>Learning plan</vt:lpstr>
      <vt:lpstr>Session 1</vt:lpstr>
      <vt:lpstr>Session 1:  Context</vt:lpstr>
      <vt:lpstr>PowerPoint Presentation</vt:lpstr>
      <vt:lpstr>Why learn international accounting?</vt:lpstr>
      <vt:lpstr>Session Goals</vt:lpstr>
      <vt:lpstr>PowerPoint Presentation</vt:lpstr>
      <vt:lpstr>Group Project</vt:lpstr>
      <vt:lpstr>PowerPoint Presentation</vt:lpstr>
      <vt:lpstr>Accounting analysis</vt:lpstr>
      <vt:lpstr>Factors Influencing Accounting Quality</vt:lpstr>
      <vt:lpstr>Accounting Choices - Motives</vt:lpstr>
      <vt:lpstr>Financial Shenanigans</vt:lpstr>
      <vt:lpstr>Accounting Analysis Steps</vt:lpstr>
      <vt:lpstr>Techniques to Distort</vt:lpstr>
      <vt:lpstr>Techniques to Distort</vt:lpstr>
      <vt:lpstr>Techniques to Distort</vt:lpstr>
      <vt:lpstr>PowerPoint Presentation</vt:lpstr>
      <vt:lpstr>Why standardise accounting regulation?</vt:lpstr>
      <vt:lpstr>Why standardise accounting regulation?</vt:lpstr>
      <vt:lpstr>The Rise of Accounting &amp; Accounting Regulation</vt:lpstr>
      <vt:lpstr>Brief history of standard setting bodies</vt:lpstr>
      <vt:lpstr>PowerPoint Presentation</vt:lpstr>
      <vt:lpstr>The histories of the world’s major standard setting bodies: The United States</vt:lpstr>
      <vt:lpstr>The histories of the world’s major standard setting bodies: The United States</vt:lpstr>
      <vt:lpstr>The histories of the world’s major standard setting bodies: The United States</vt:lpstr>
      <vt:lpstr>PowerPoint Presentation</vt:lpstr>
      <vt:lpstr>PowerPoint Presentation</vt:lpstr>
      <vt:lpstr>PowerPoint Presentation</vt:lpstr>
      <vt:lpstr>PowerPoint Presentation</vt:lpstr>
      <vt:lpstr>PowerPoint Presentation</vt:lpstr>
      <vt:lpstr>The structure of the IASB</vt:lpstr>
      <vt:lpstr>The IASB</vt:lpstr>
      <vt:lpstr>The structure of the IASB</vt:lpstr>
      <vt:lpstr>PowerPoint Presentation</vt:lpstr>
      <vt:lpstr>Status &amp; Purpose of CFW</vt:lpstr>
      <vt:lpstr>Objective of general purpose financial reporting</vt:lpstr>
      <vt:lpstr>Qualitative characteristics of useful info</vt:lpstr>
      <vt:lpstr>Fundamental qualitative characteristics</vt:lpstr>
      <vt:lpstr>Enhancing qualitative characteristics</vt:lpstr>
      <vt:lpstr>Elements of financial statements</vt:lpstr>
      <vt:lpstr> Definition of an asset</vt:lpstr>
      <vt:lpstr>Definition of a liability</vt:lpstr>
      <vt:lpstr>Quiz</vt:lpstr>
      <vt:lpstr>Answer</vt:lpstr>
      <vt:lpstr>Definition of equity</vt:lpstr>
      <vt:lpstr>Definition of income and expenses</vt:lpstr>
      <vt:lpstr>PowerPoint Presentation</vt:lpstr>
      <vt:lpstr>IAS 1</vt:lpstr>
      <vt:lpstr>The financial statements</vt:lpstr>
      <vt:lpstr>Balance sheet</vt:lpstr>
      <vt:lpstr>Balance sheet</vt:lpstr>
      <vt:lpstr>Balance sheet</vt:lpstr>
      <vt:lpstr>Understanding sections (components) of income statement</vt:lpstr>
      <vt:lpstr>Income statement</vt:lpstr>
      <vt:lpstr>Income statement</vt:lpstr>
      <vt:lpstr>Income statement</vt:lpstr>
      <vt:lpstr>Line items</vt:lpstr>
      <vt:lpstr>Totals</vt:lpstr>
      <vt:lpstr>Totals …cont’d</vt:lpstr>
      <vt:lpstr>Non-controlling interest</vt:lpstr>
      <vt:lpstr>PowerPoint Presentation</vt:lpstr>
      <vt:lpstr>Introduction</vt:lpstr>
      <vt:lpstr>Parent exercises CONTROL</vt:lpstr>
      <vt:lpstr>Parent does NOT exercise CONTROL</vt:lpstr>
      <vt:lpstr>Parent does NOT exercise CONTROL</vt:lpstr>
      <vt:lpstr>Accounting for interests in other entities</vt:lpstr>
      <vt:lpstr>Separate financial statements of parent</vt:lpstr>
      <vt:lpstr>Definition of “group”</vt:lpstr>
      <vt:lpstr>PowerPoint Presentation</vt:lpstr>
      <vt:lpstr>Group Accounts – Core Principles</vt:lpstr>
      <vt:lpstr>IFRS 3:  Business Combinations</vt:lpstr>
      <vt:lpstr>Group example</vt:lpstr>
      <vt:lpstr>Group example</vt:lpstr>
      <vt:lpstr>Consolidation issue #1</vt:lpstr>
      <vt:lpstr>Consolidation issue #2</vt:lpstr>
      <vt:lpstr>IFRS 3 - Goodwill</vt:lpstr>
      <vt:lpstr>IFRS 3 - Goodwill</vt:lpstr>
      <vt:lpstr>Group Structure</vt:lpstr>
      <vt:lpstr>Group Balance Sheet</vt:lpstr>
      <vt:lpstr>Group income statement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nouvelle présentation</dc:title>
  <dc:creator>Windows</dc:creator>
  <cp:lastModifiedBy>Sean Power</cp:lastModifiedBy>
  <cp:revision>122</cp:revision>
  <dcterms:created xsi:type="dcterms:W3CDTF">2019-09-09T08:31:32Z</dcterms:created>
  <dcterms:modified xsi:type="dcterms:W3CDTF">2021-09-18T16:50:01Z</dcterms:modified>
</cp:coreProperties>
</file>